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Georgia" panose="02040502050405020303" pitchFamily="18"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CDA1DD-4F5E-474F-9CA6-691934156529}">
  <a:tblStyle styleId="{89CDA1DD-4F5E-474F-9CA6-6919341565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1" d="100"/>
          <a:sy n="131" d="100"/>
        </p:scale>
        <p:origin x="86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39dc673b3e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39dc673b3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39dc673b3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39dc673b3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9dc673b3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9dc673b3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39dc673b3e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39dc673b3e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39dc673b3e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39dc673b3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39dc673b3e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39dc673b3e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39dc673b3e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39dc673b3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39ca54ccf7_4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39ca54ccf7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39ca54ccf7_4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39ca54ccf7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Housing Price Prediction with ML</a:t>
            </a:r>
            <a:endParaRPr/>
          </a:p>
        </p:txBody>
      </p:sp>
      <p:sp>
        <p:nvSpPr>
          <p:cNvPr id="229" name="Google Shape;229;p17"/>
          <p:cNvSpPr txBox="1">
            <a:spLocks noGrp="1"/>
          </p:cNvSpPr>
          <p:nvPr>
            <p:ph type="subTitle" idx="1"/>
          </p:nvPr>
        </p:nvSpPr>
        <p:spPr>
          <a:xfrm>
            <a:off x="6420050" y="3346400"/>
            <a:ext cx="2059800" cy="1578900"/>
          </a:xfrm>
          <a:prstGeom prst="rect">
            <a:avLst/>
          </a:prstGeom>
        </p:spPr>
        <p:txBody>
          <a:bodyPr spcFirstLastPara="1" wrap="square" lIns="180000" tIns="234000" rIns="162000" bIns="54000" anchor="t" anchorCtr="0">
            <a:normAutofit fontScale="85000" lnSpcReduction="20000"/>
          </a:bodyPr>
          <a:lstStyle/>
          <a:p>
            <a:pPr marL="0" lvl="0" indent="0" algn="l" rtl="0">
              <a:lnSpc>
                <a:spcPct val="115000"/>
              </a:lnSpc>
              <a:spcBef>
                <a:spcPts val="0"/>
              </a:spcBef>
              <a:spcAft>
                <a:spcPts val="0"/>
              </a:spcAft>
              <a:buNone/>
            </a:pPr>
            <a:r>
              <a:rPr lang="en-GB"/>
              <a:t>Phil Okoth</a:t>
            </a:r>
            <a:endParaRPr/>
          </a:p>
          <a:p>
            <a:pPr marL="0" lvl="0" indent="0" algn="l" rtl="0">
              <a:lnSpc>
                <a:spcPct val="115000"/>
              </a:lnSpc>
              <a:spcBef>
                <a:spcPts val="1600"/>
              </a:spcBef>
              <a:spcAft>
                <a:spcPts val="0"/>
              </a:spcAft>
              <a:buNone/>
            </a:pPr>
            <a:r>
              <a:rPr lang="en-GB"/>
              <a:t>Matthew Siriani</a:t>
            </a:r>
            <a:endParaRPr/>
          </a:p>
          <a:p>
            <a:pPr marL="0" lvl="0" indent="0" algn="l" rtl="0">
              <a:lnSpc>
                <a:spcPct val="115000"/>
              </a:lnSpc>
              <a:spcBef>
                <a:spcPts val="1600"/>
              </a:spcBef>
              <a:spcAft>
                <a:spcPts val="0"/>
              </a:spcAft>
              <a:buNone/>
            </a:pPr>
            <a:r>
              <a:rPr lang="en-GB"/>
              <a:t>Robert Bellgraph</a:t>
            </a:r>
            <a:endParaRPr/>
          </a:p>
          <a:p>
            <a:pPr marL="0" lvl="0" indent="0" algn="l" rtl="0">
              <a:lnSpc>
                <a:spcPct val="115000"/>
              </a:lnSpc>
              <a:spcBef>
                <a:spcPts val="1600"/>
              </a:spcBef>
              <a:spcAft>
                <a:spcPts val="1600"/>
              </a:spcAft>
              <a:buNone/>
            </a:pPr>
            <a:r>
              <a:rPr lang="en-GB"/>
              <a:t>Vince DeScioli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26"/>
          <p:cNvPicPr preferRelativeResize="0"/>
          <p:nvPr/>
        </p:nvPicPr>
        <p:blipFill>
          <a:blip r:embed="rId3">
            <a:alphaModFix/>
          </a:blip>
          <a:stretch>
            <a:fillRect/>
          </a:stretch>
        </p:blipFill>
        <p:spPr>
          <a:xfrm>
            <a:off x="6785950" y="0"/>
            <a:ext cx="2358050" cy="1085900"/>
          </a:xfrm>
          <a:prstGeom prst="rect">
            <a:avLst/>
          </a:prstGeom>
          <a:noFill/>
          <a:ln>
            <a:noFill/>
          </a:ln>
        </p:spPr>
      </p:pic>
      <p:sp>
        <p:nvSpPr>
          <p:cNvPr id="352" name="Google Shape;352;p26"/>
          <p:cNvSpPr txBox="1">
            <a:spLocks noGrp="1"/>
          </p:cNvSpPr>
          <p:nvPr>
            <p:ph type="title"/>
          </p:nvPr>
        </p:nvSpPr>
        <p:spPr>
          <a:xfrm>
            <a:off x="1317625" y="437900"/>
            <a:ext cx="5468400" cy="4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700">
                <a:latin typeface="Lato"/>
                <a:ea typeface="Lato"/>
                <a:cs typeface="Lato"/>
                <a:sym typeface="Lato"/>
              </a:rPr>
              <a:t>Data Preparation for Model Fitting</a:t>
            </a:r>
            <a:endParaRPr sz="2700" b="1">
              <a:latin typeface="Lato"/>
              <a:ea typeface="Lato"/>
              <a:cs typeface="Lato"/>
              <a:sym typeface="Lato"/>
            </a:endParaRPr>
          </a:p>
          <a:p>
            <a:pPr marL="0" lvl="0" indent="0" algn="l" rtl="0">
              <a:spcBef>
                <a:spcPts val="0"/>
              </a:spcBef>
              <a:spcAft>
                <a:spcPts val="0"/>
              </a:spcAft>
              <a:buNone/>
            </a:pPr>
            <a:endParaRPr sz="2800"/>
          </a:p>
        </p:txBody>
      </p:sp>
      <p:pic>
        <p:nvPicPr>
          <p:cNvPr id="353" name="Google Shape;353;p26"/>
          <p:cNvPicPr preferRelativeResize="0"/>
          <p:nvPr/>
        </p:nvPicPr>
        <p:blipFill>
          <a:blip r:embed="rId4">
            <a:alphaModFix/>
          </a:blip>
          <a:stretch>
            <a:fillRect/>
          </a:stretch>
        </p:blipFill>
        <p:spPr>
          <a:xfrm>
            <a:off x="1314850" y="1779250"/>
            <a:ext cx="6451475" cy="3123675"/>
          </a:xfrm>
          <a:prstGeom prst="rect">
            <a:avLst/>
          </a:prstGeom>
          <a:noFill/>
          <a:ln>
            <a:noFill/>
          </a:ln>
        </p:spPr>
      </p:pic>
      <p:sp>
        <p:nvSpPr>
          <p:cNvPr id="354" name="Google Shape;354;p26"/>
          <p:cNvSpPr txBox="1"/>
          <p:nvPr/>
        </p:nvSpPr>
        <p:spPr>
          <a:xfrm>
            <a:off x="1458725" y="1107550"/>
            <a:ext cx="4862400" cy="671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Exported cleaned data into Postgres </a:t>
            </a: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n-GB" sz="1600">
                <a:solidFill>
                  <a:schemeClr val="lt1"/>
                </a:solidFill>
                <a:latin typeface="Lato"/>
                <a:ea typeface="Lato"/>
                <a:cs typeface="Lato"/>
                <a:sym typeface="Lato"/>
              </a:rPr>
              <a:t>Used database for machine learning model </a:t>
            </a:r>
            <a:endParaRPr sz="16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27"/>
          <p:cNvPicPr preferRelativeResize="0"/>
          <p:nvPr/>
        </p:nvPicPr>
        <p:blipFill>
          <a:blip r:embed="rId3">
            <a:alphaModFix/>
          </a:blip>
          <a:stretch>
            <a:fillRect/>
          </a:stretch>
        </p:blipFill>
        <p:spPr>
          <a:xfrm>
            <a:off x="814350" y="2851150"/>
            <a:ext cx="3910050" cy="1827200"/>
          </a:xfrm>
          <a:prstGeom prst="rect">
            <a:avLst/>
          </a:prstGeom>
          <a:noFill/>
          <a:ln>
            <a:noFill/>
          </a:ln>
        </p:spPr>
      </p:pic>
      <p:sp>
        <p:nvSpPr>
          <p:cNvPr id="360" name="Google Shape;360;p27"/>
          <p:cNvSpPr txBox="1"/>
          <p:nvPr/>
        </p:nvSpPr>
        <p:spPr>
          <a:xfrm>
            <a:off x="1365825" y="236600"/>
            <a:ext cx="4979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a:solidFill>
                  <a:schemeClr val="lt1"/>
                </a:solidFill>
                <a:latin typeface="Lato"/>
                <a:ea typeface="Lato"/>
                <a:cs typeface="Lato"/>
                <a:sym typeface="Lato"/>
              </a:rPr>
              <a:t>Model Fitting</a:t>
            </a:r>
            <a:endParaRPr sz="3000" b="1">
              <a:solidFill>
                <a:schemeClr val="lt1"/>
              </a:solidFill>
              <a:latin typeface="Lato"/>
              <a:ea typeface="Lato"/>
              <a:cs typeface="Lato"/>
              <a:sym typeface="Lato"/>
            </a:endParaRPr>
          </a:p>
        </p:txBody>
      </p:sp>
      <p:pic>
        <p:nvPicPr>
          <p:cNvPr id="361" name="Google Shape;361;p27"/>
          <p:cNvPicPr preferRelativeResize="0"/>
          <p:nvPr/>
        </p:nvPicPr>
        <p:blipFill>
          <a:blip r:embed="rId4">
            <a:alphaModFix/>
          </a:blip>
          <a:stretch>
            <a:fillRect/>
          </a:stretch>
        </p:blipFill>
        <p:spPr>
          <a:xfrm>
            <a:off x="661950" y="1728550"/>
            <a:ext cx="6936600" cy="1063325"/>
          </a:xfrm>
          <a:prstGeom prst="rect">
            <a:avLst/>
          </a:prstGeom>
          <a:noFill/>
          <a:ln>
            <a:noFill/>
          </a:ln>
        </p:spPr>
      </p:pic>
      <p:pic>
        <p:nvPicPr>
          <p:cNvPr id="362" name="Google Shape;362;p27"/>
          <p:cNvPicPr preferRelativeResize="0"/>
          <p:nvPr/>
        </p:nvPicPr>
        <p:blipFill>
          <a:blip r:embed="rId5">
            <a:alphaModFix/>
          </a:blip>
          <a:stretch>
            <a:fillRect/>
          </a:stretch>
        </p:blipFill>
        <p:spPr>
          <a:xfrm>
            <a:off x="1195350" y="886875"/>
            <a:ext cx="5683275" cy="821275"/>
          </a:xfrm>
          <a:prstGeom prst="rect">
            <a:avLst/>
          </a:prstGeom>
          <a:noFill/>
          <a:ln>
            <a:noFill/>
          </a:ln>
        </p:spPr>
      </p:pic>
      <p:sp>
        <p:nvSpPr>
          <p:cNvPr id="363" name="Google Shape;363;p27"/>
          <p:cNvSpPr txBox="1"/>
          <p:nvPr/>
        </p:nvSpPr>
        <p:spPr>
          <a:xfrm>
            <a:off x="4894400" y="2696450"/>
            <a:ext cx="3910200" cy="2124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Created dummies for categorical columns</a:t>
            </a:r>
            <a:endParaRPr sz="180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Set target  &amp; features</a:t>
            </a:r>
            <a:endParaRPr sz="180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Split into training and testing sets</a:t>
            </a:r>
            <a:endParaRPr sz="180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GB" sz="1800">
                <a:solidFill>
                  <a:schemeClr val="lt1"/>
                </a:solidFill>
                <a:latin typeface="Lato"/>
                <a:ea typeface="Lato"/>
                <a:cs typeface="Lato"/>
                <a:sym typeface="Lato"/>
              </a:rPr>
              <a:t>Scaled the data for model training and fitting</a:t>
            </a:r>
            <a:endParaRPr sz="1800">
              <a:solidFill>
                <a:schemeClr val="lt1"/>
              </a:solidFill>
              <a:latin typeface="Lato"/>
              <a:ea typeface="Lato"/>
              <a:cs typeface="Lato"/>
              <a:sym typeface="Lato"/>
            </a:endParaRPr>
          </a:p>
        </p:txBody>
      </p:sp>
      <p:pic>
        <p:nvPicPr>
          <p:cNvPr id="364" name="Google Shape;364;p27"/>
          <p:cNvPicPr preferRelativeResize="0"/>
          <p:nvPr/>
        </p:nvPicPr>
        <p:blipFill>
          <a:blip r:embed="rId6">
            <a:alphaModFix/>
          </a:blip>
          <a:stretch>
            <a:fillRect/>
          </a:stretch>
        </p:blipFill>
        <p:spPr>
          <a:xfrm>
            <a:off x="7001975" y="95250"/>
            <a:ext cx="2042025" cy="143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8"/>
          <p:cNvPicPr preferRelativeResize="0"/>
          <p:nvPr/>
        </p:nvPicPr>
        <p:blipFill>
          <a:blip r:embed="rId3">
            <a:alphaModFix/>
          </a:blip>
          <a:stretch>
            <a:fillRect/>
          </a:stretch>
        </p:blipFill>
        <p:spPr>
          <a:xfrm>
            <a:off x="1177225" y="1002750"/>
            <a:ext cx="6789550" cy="3682575"/>
          </a:xfrm>
          <a:prstGeom prst="rect">
            <a:avLst/>
          </a:prstGeom>
          <a:noFill/>
          <a:ln>
            <a:noFill/>
          </a:ln>
        </p:spPr>
      </p:pic>
      <p:sp>
        <p:nvSpPr>
          <p:cNvPr id="370" name="Google Shape;370;p28"/>
          <p:cNvSpPr txBox="1"/>
          <p:nvPr/>
        </p:nvSpPr>
        <p:spPr>
          <a:xfrm>
            <a:off x="1322625" y="432225"/>
            <a:ext cx="4741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lt1"/>
                </a:solidFill>
                <a:latin typeface="Lato"/>
                <a:ea typeface="Lato"/>
                <a:cs typeface="Lato"/>
                <a:sym typeface="Lato"/>
              </a:rPr>
              <a:t>Neural Network Model</a:t>
            </a:r>
            <a:endParaRPr sz="3000">
              <a:solidFill>
                <a:schemeClr val="lt1"/>
              </a:solidFill>
              <a:latin typeface="Lato"/>
              <a:ea typeface="Lato"/>
              <a:cs typeface="Lato"/>
              <a:sym typeface="Lato"/>
            </a:endParaRPr>
          </a:p>
        </p:txBody>
      </p:sp>
      <p:pic>
        <p:nvPicPr>
          <p:cNvPr id="371" name="Google Shape;371;p28"/>
          <p:cNvPicPr preferRelativeResize="0"/>
          <p:nvPr/>
        </p:nvPicPr>
        <p:blipFill>
          <a:blip r:embed="rId4">
            <a:alphaModFix/>
          </a:blip>
          <a:stretch>
            <a:fillRect/>
          </a:stretch>
        </p:blipFill>
        <p:spPr>
          <a:xfrm>
            <a:off x="6100400" y="175575"/>
            <a:ext cx="1853200" cy="76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9"/>
          <p:cNvSpPr txBox="1">
            <a:spLocks noGrp="1"/>
          </p:cNvSpPr>
          <p:nvPr>
            <p:ph type="title"/>
          </p:nvPr>
        </p:nvSpPr>
        <p:spPr>
          <a:xfrm>
            <a:off x="1297500" y="317550"/>
            <a:ext cx="4928400" cy="8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Machine Learning Model</a:t>
            </a:r>
            <a:endParaRPr sz="2800" dirty="0"/>
          </a:p>
        </p:txBody>
      </p:sp>
      <p:sp>
        <p:nvSpPr>
          <p:cNvPr id="377" name="Google Shape;377;p29"/>
          <p:cNvSpPr txBox="1">
            <a:spLocks noGrp="1"/>
          </p:cNvSpPr>
          <p:nvPr>
            <p:ph type="body" idx="1"/>
          </p:nvPr>
        </p:nvSpPr>
        <p:spPr>
          <a:xfrm>
            <a:off x="1297500" y="862800"/>
            <a:ext cx="4485900" cy="1222500"/>
          </a:xfrm>
          <a:prstGeom prst="rect">
            <a:avLst/>
          </a:prstGeom>
        </p:spPr>
        <p:txBody>
          <a:bodyPr spcFirstLastPara="1" wrap="square" lIns="91425" tIns="90000" rIns="91425" bIns="18000" anchor="t" anchorCtr="0">
            <a:noAutofit/>
          </a:bodyPr>
          <a:lstStyle/>
          <a:p>
            <a:pPr marL="0" lvl="0" indent="0" algn="l" rtl="0">
              <a:spcBef>
                <a:spcPts val="0"/>
              </a:spcBef>
              <a:spcAft>
                <a:spcPts val="0"/>
              </a:spcAft>
              <a:buNone/>
            </a:pPr>
            <a:r>
              <a:rPr lang="en-GB" sz="1500" dirty="0">
                <a:solidFill>
                  <a:srgbClr val="FFFFFF"/>
                </a:solidFill>
              </a:rPr>
              <a:t>Deep Learning Model</a:t>
            </a:r>
            <a:r>
              <a:rPr lang="en-GB" dirty="0">
                <a:solidFill>
                  <a:srgbClr val="FFFFFF"/>
                </a:solidFill>
              </a:rPr>
              <a:t>:</a:t>
            </a:r>
            <a:endParaRPr dirty="0">
              <a:solidFill>
                <a:srgbClr val="FFFFFF"/>
              </a:solidFill>
            </a:endParaRPr>
          </a:p>
          <a:p>
            <a:pPr marL="460800" lvl="0" indent="-312950" algn="l" rtl="0">
              <a:spcBef>
                <a:spcPts val="500"/>
              </a:spcBef>
              <a:spcAft>
                <a:spcPts val="0"/>
              </a:spcAft>
              <a:buClr>
                <a:srgbClr val="FFFFFF"/>
              </a:buClr>
              <a:buSzPts val="1300"/>
              <a:buChar char="●"/>
            </a:pPr>
            <a:r>
              <a:rPr lang="en-GB" dirty="0">
                <a:solidFill>
                  <a:srgbClr val="FFFFFF"/>
                </a:solidFill>
              </a:rPr>
              <a:t>Performance Metric:   Root Mean Square Error</a:t>
            </a:r>
            <a:endParaRPr sz="1500" b="1" dirty="0">
              <a:solidFill>
                <a:srgbClr val="242424"/>
              </a:solidFill>
              <a:highlight>
                <a:srgbClr val="FFFFFF"/>
              </a:highlight>
              <a:latin typeface="Georgia"/>
              <a:ea typeface="Georgia"/>
              <a:cs typeface="Georgia"/>
              <a:sym typeface="Georgia"/>
            </a:endParaRPr>
          </a:p>
          <a:p>
            <a:pPr marL="460800" lvl="0" indent="-312950" algn="l" rtl="0">
              <a:spcBef>
                <a:spcPts val="0"/>
              </a:spcBef>
              <a:spcAft>
                <a:spcPts val="0"/>
              </a:spcAft>
              <a:buClr>
                <a:srgbClr val="FFFFFF"/>
              </a:buClr>
              <a:buSzPts val="1300"/>
              <a:buChar char="●"/>
            </a:pPr>
            <a:r>
              <a:rPr lang="en-GB" dirty="0">
                <a:solidFill>
                  <a:srgbClr val="FFFFFF"/>
                </a:solidFill>
              </a:rPr>
              <a:t>Target:    Sales Price</a:t>
            </a:r>
            <a:endParaRPr dirty="0">
              <a:solidFill>
                <a:srgbClr val="FFFFFF"/>
              </a:solidFill>
            </a:endParaRPr>
          </a:p>
          <a:p>
            <a:pPr marL="457200" lvl="0" indent="-311150" algn="l" rtl="0">
              <a:spcBef>
                <a:spcPts val="0"/>
              </a:spcBef>
              <a:spcAft>
                <a:spcPts val="0"/>
              </a:spcAft>
              <a:buClr>
                <a:srgbClr val="FFFFFF"/>
              </a:buClr>
              <a:buSzPts val="1300"/>
              <a:buChar char="●"/>
            </a:pPr>
            <a:r>
              <a:rPr lang="en-GB" dirty="0">
                <a:solidFill>
                  <a:srgbClr val="FFFFFF"/>
                </a:solidFill>
              </a:rPr>
              <a:t>Features:    </a:t>
            </a:r>
            <a:endParaRPr dirty="0">
              <a:solidFill>
                <a:srgbClr val="FFFFFF"/>
              </a:solidFill>
            </a:endParaRPr>
          </a:p>
        </p:txBody>
      </p:sp>
      <p:sp>
        <p:nvSpPr>
          <p:cNvPr id="378" name="Google Shape;378;p2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pic>
        <p:nvPicPr>
          <p:cNvPr id="379" name="Google Shape;379;p29"/>
          <p:cNvPicPr preferRelativeResize="0"/>
          <p:nvPr/>
        </p:nvPicPr>
        <p:blipFill>
          <a:blip r:embed="rId3">
            <a:alphaModFix/>
          </a:blip>
          <a:stretch>
            <a:fillRect/>
          </a:stretch>
        </p:blipFill>
        <p:spPr>
          <a:xfrm>
            <a:off x="6405275" y="1829400"/>
            <a:ext cx="2151875" cy="827375"/>
          </a:xfrm>
          <a:prstGeom prst="rect">
            <a:avLst/>
          </a:prstGeom>
          <a:noFill/>
          <a:ln>
            <a:noFill/>
          </a:ln>
        </p:spPr>
      </p:pic>
      <p:pic>
        <p:nvPicPr>
          <p:cNvPr id="380" name="Google Shape;380;p29"/>
          <p:cNvPicPr preferRelativeResize="0"/>
          <p:nvPr/>
        </p:nvPicPr>
        <p:blipFill>
          <a:blip r:embed="rId4">
            <a:alphaModFix/>
          </a:blip>
          <a:stretch>
            <a:fillRect/>
          </a:stretch>
        </p:blipFill>
        <p:spPr>
          <a:xfrm>
            <a:off x="6405275" y="2953650"/>
            <a:ext cx="2151875" cy="898500"/>
          </a:xfrm>
          <a:prstGeom prst="rect">
            <a:avLst/>
          </a:prstGeom>
          <a:noFill/>
          <a:ln>
            <a:noFill/>
          </a:ln>
        </p:spPr>
      </p:pic>
      <p:graphicFrame>
        <p:nvGraphicFramePr>
          <p:cNvPr id="381" name="Google Shape;381;p29"/>
          <p:cNvGraphicFramePr/>
          <p:nvPr/>
        </p:nvGraphicFramePr>
        <p:xfrm>
          <a:off x="1553000" y="2103075"/>
          <a:ext cx="4151025" cy="2560110"/>
        </p:xfrm>
        <a:graphic>
          <a:graphicData uri="http://schemas.openxmlformats.org/drawingml/2006/table">
            <a:tbl>
              <a:tblPr>
                <a:noFill/>
                <a:tableStyleId>{89CDA1DD-4F5E-474F-9CA6-691934156529}</a:tableStyleId>
              </a:tblPr>
              <a:tblGrid>
                <a:gridCol w="1383675">
                  <a:extLst>
                    <a:ext uri="{9D8B030D-6E8A-4147-A177-3AD203B41FA5}">
                      <a16:colId xmlns:a16="http://schemas.microsoft.com/office/drawing/2014/main" val="20000"/>
                    </a:ext>
                  </a:extLst>
                </a:gridCol>
                <a:gridCol w="1383675">
                  <a:extLst>
                    <a:ext uri="{9D8B030D-6E8A-4147-A177-3AD203B41FA5}">
                      <a16:colId xmlns:a16="http://schemas.microsoft.com/office/drawing/2014/main" val="20001"/>
                    </a:ext>
                  </a:extLst>
                </a:gridCol>
                <a:gridCol w="1383675">
                  <a:extLst>
                    <a:ext uri="{9D8B030D-6E8A-4147-A177-3AD203B41FA5}">
                      <a16:colId xmlns:a16="http://schemas.microsoft.com/office/drawing/2014/main" val="20002"/>
                    </a:ext>
                  </a:extLst>
                </a:gridCol>
              </a:tblGrid>
              <a:tr h="244700">
                <a:tc>
                  <a:txBody>
                    <a:bodyPr/>
                    <a:lstStyle/>
                    <a:p>
                      <a:pPr marL="0" lvl="0" indent="0" algn="l" rtl="0">
                        <a:spcBef>
                          <a:spcPts val="0"/>
                        </a:spcBef>
                        <a:spcAft>
                          <a:spcPts val="0"/>
                        </a:spcAft>
                        <a:buNone/>
                      </a:pPr>
                      <a:r>
                        <a:rPr lang="en-GB" sz="1200">
                          <a:solidFill>
                            <a:schemeClr val="lt1"/>
                          </a:solidFill>
                        </a:rPr>
                        <a:t>SubClass</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Zoning</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Lot Area</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52975">
                <a:tc>
                  <a:txBody>
                    <a:bodyPr/>
                    <a:lstStyle/>
                    <a:p>
                      <a:pPr marL="0" lvl="0" indent="0" algn="l" rtl="0">
                        <a:spcBef>
                          <a:spcPts val="0"/>
                        </a:spcBef>
                        <a:spcAft>
                          <a:spcPts val="0"/>
                        </a:spcAft>
                        <a:buNone/>
                      </a:pPr>
                      <a:r>
                        <a:rPr lang="en-GB" sz="1200">
                          <a:solidFill>
                            <a:schemeClr val="lt1"/>
                          </a:solidFill>
                        </a:rPr>
                        <a:t>Neighborhood</a:t>
                      </a:r>
                      <a:endParaRPr sz="1200">
                        <a:solidFill>
                          <a:schemeClr val="lt1"/>
                        </a:solidFill>
                      </a:endParaRPr>
                    </a:p>
                  </a:txBody>
                  <a:tcPr marL="90000" marR="9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Bsmt SqFt</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Roof Material</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52975">
                <a:tc>
                  <a:txBody>
                    <a:bodyPr/>
                    <a:lstStyle/>
                    <a:p>
                      <a:pPr marL="0" lvl="0" indent="0" algn="l" rtl="0">
                        <a:spcBef>
                          <a:spcPts val="0"/>
                        </a:spcBef>
                        <a:spcAft>
                          <a:spcPts val="0"/>
                        </a:spcAft>
                        <a:buNone/>
                      </a:pPr>
                      <a:r>
                        <a:rPr lang="en-GB" sz="1200">
                          <a:solidFill>
                            <a:schemeClr val="lt1"/>
                          </a:solidFill>
                        </a:rPr>
                        <a:t>Condition</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Foundation</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Style</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52975">
                <a:tc>
                  <a:txBody>
                    <a:bodyPr/>
                    <a:lstStyle/>
                    <a:p>
                      <a:pPr marL="0" lvl="0" indent="0" algn="l" rtl="0">
                        <a:spcBef>
                          <a:spcPts val="0"/>
                        </a:spcBef>
                        <a:spcAft>
                          <a:spcPts val="0"/>
                        </a:spcAft>
                        <a:buNone/>
                      </a:pPr>
                      <a:r>
                        <a:rPr lang="en-GB" sz="1200">
                          <a:solidFill>
                            <a:schemeClr val="lt1"/>
                          </a:solidFill>
                        </a:rPr>
                        <a:t>Exterior</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Living Area</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Fireplace</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52975">
                <a:tc>
                  <a:txBody>
                    <a:bodyPr/>
                    <a:lstStyle/>
                    <a:p>
                      <a:pPr marL="0" lvl="0" indent="0" algn="l" rtl="0">
                        <a:spcBef>
                          <a:spcPts val="0"/>
                        </a:spcBef>
                        <a:spcAft>
                          <a:spcPts val="0"/>
                        </a:spcAft>
                        <a:buNone/>
                      </a:pPr>
                      <a:r>
                        <a:rPr lang="en-GB" sz="1200">
                          <a:solidFill>
                            <a:schemeClr val="lt1"/>
                          </a:solidFill>
                        </a:rPr>
                        <a:t>Total Rooms</a:t>
                      </a:r>
                      <a:endParaRPr sz="1200">
                        <a:solidFill>
                          <a:schemeClr val="lt1"/>
                        </a:solidFill>
                      </a:endParaRPr>
                    </a:p>
                  </a:txBody>
                  <a:tcPr marL="90000" marR="9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Garage Type</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Garage SqFt</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52975">
                <a:tc>
                  <a:txBody>
                    <a:bodyPr/>
                    <a:lstStyle/>
                    <a:p>
                      <a:pPr marL="0" lvl="0" indent="0" algn="l" rtl="0">
                        <a:spcBef>
                          <a:spcPts val="0"/>
                        </a:spcBef>
                        <a:spcAft>
                          <a:spcPts val="0"/>
                        </a:spcAft>
                        <a:buNone/>
                      </a:pPr>
                      <a:r>
                        <a:rPr lang="en-GB" sz="1200">
                          <a:solidFill>
                            <a:schemeClr val="lt1"/>
                          </a:solidFill>
                        </a:rPr>
                        <a:t>Driveway</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Age</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Cent Air</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52975">
                <a:tc>
                  <a:txBody>
                    <a:bodyPr/>
                    <a:lstStyle/>
                    <a:p>
                      <a:pPr marL="0" lvl="0" indent="0" algn="l" rtl="0">
                        <a:spcBef>
                          <a:spcPts val="0"/>
                        </a:spcBef>
                        <a:spcAft>
                          <a:spcPts val="0"/>
                        </a:spcAft>
                        <a:buNone/>
                      </a:pPr>
                      <a:r>
                        <a:rPr lang="en-GB" sz="1200">
                          <a:solidFill>
                            <a:schemeClr val="lt1"/>
                          </a:solidFill>
                        </a:rPr>
                        <a:t>Utilities</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Bedrooms</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200">
                          <a:solidFill>
                            <a:schemeClr val="lt1"/>
                          </a:solidFill>
                        </a:rPr>
                        <a:t>Kitchen</a:t>
                      </a:r>
                      <a:endParaRPr sz="1200">
                        <a:solidFill>
                          <a:schemeClr val="lt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382" name="Google Shape;382;p29"/>
          <p:cNvPicPr preferRelativeResize="0"/>
          <p:nvPr/>
        </p:nvPicPr>
        <p:blipFill>
          <a:blip r:embed="rId5">
            <a:alphaModFix/>
          </a:blip>
          <a:stretch>
            <a:fillRect/>
          </a:stretch>
        </p:blipFill>
        <p:spPr>
          <a:xfrm>
            <a:off x="6382775" y="484100"/>
            <a:ext cx="2174376" cy="1074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0"/>
          <p:cNvSpPr txBox="1">
            <a:spLocks noGrp="1"/>
          </p:cNvSpPr>
          <p:nvPr>
            <p:ph type="title"/>
          </p:nvPr>
        </p:nvSpPr>
        <p:spPr>
          <a:xfrm>
            <a:off x="2897700" y="241350"/>
            <a:ext cx="4027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Model Variations</a:t>
            </a:r>
            <a:endParaRPr sz="3000"/>
          </a:p>
        </p:txBody>
      </p:sp>
      <p:sp>
        <p:nvSpPr>
          <p:cNvPr id="388" name="Google Shape;388;p30"/>
          <p:cNvSpPr txBox="1"/>
          <p:nvPr/>
        </p:nvSpPr>
        <p:spPr>
          <a:xfrm>
            <a:off x="1346150" y="2350575"/>
            <a:ext cx="19914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sz="1000">
              <a:solidFill>
                <a:srgbClr val="D9D9D9"/>
              </a:solidFill>
              <a:latin typeface="Lato"/>
              <a:ea typeface="Lato"/>
              <a:cs typeface="Lato"/>
              <a:sym typeface="Lato"/>
            </a:endParaRPr>
          </a:p>
        </p:txBody>
      </p:sp>
      <p:sp>
        <p:nvSpPr>
          <p:cNvPr id="389" name="Google Shape;389;p30"/>
          <p:cNvSpPr txBox="1"/>
          <p:nvPr/>
        </p:nvSpPr>
        <p:spPr>
          <a:xfrm>
            <a:off x="1678506" y="1753875"/>
            <a:ext cx="6197100" cy="69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endParaRPr>
              <a:solidFill>
                <a:schemeClr val="lt1"/>
              </a:solidFill>
              <a:latin typeface="Lato"/>
              <a:ea typeface="Lato"/>
              <a:cs typeface="Lato"/>
              <a:sym typeface="Lato"/>
            </a:endParaRPr>
          </a:p>
        </p:txBody>
      </p:sp>
      <p:graphicFrame>
        <p:nvGraphicFramePr>
          <p:cNvPr id="390" name="Google Shape;390;p30"/>
          <p:cNvGraphicFramePr/>
          <p:nvPr/>
        </p:nvGraphicFramePr>
        <p:xfrm>
          <a:off x="1567575" y="1202375"/>
          <a:ext cx="3000000" cy="3000000"/>
        </p:xfrm>
        <a:graphic>
          <a:graphicData uri="http://schemas.openxmlformats.org/drawingml/2006/table">
            <a:tbl>
              <a:tblPr>
                <a:noFill/>
                <a:tableStyleId>{89CDA1DD-4F5E-474F-9CA6-691934156529}</a:tableStyleId>
              </a:tblPr>
              <a:tblGrid>
                <a:gridCol w="1093700">
                  <a:extLst>
                    <a:ext uri="{9D8B030D-6E8A-4147-A177-3AD203B41FA5}">
                      <a16:colId xmlns:a16="http://schemas.microsoft.com/office/drawing/2014/main" val="20000"/>
                    </a:ext>
                  </a:extLst>
                </a:gridCol>
                <a:gridCol w="984750">
                  <a:extLst>
                    <a:ext uri="{9D8B030D-6E8A-4147-A177-3AD203B41FA5}">
                      <a16:colId xmlns:a16="http://schemas.microsoft.com/office/drawing/2014/main" val="20001"/>
                    </a:ext>
                  </a:extLst>
                </a:gridCol>
                <a:gridCol w="1422450">
                  <a:extLst>
                    <a:ext uri="{9D8B030D-6E8A-4147-A177-3AD203B41FA5}">
                      <a16:colId xmlns:a16="http://schemas.microsoft.com/office/drawing/2014/main" val="20002"/>
                    </a:ext>
                  </a:extLst>
                </a:gridCol>
                <a:gridCol w="1347925">
                  <a:extLst>
                    <a:ext uri="{9D8B030D-6E8A-4147-A177-3AD203B41FA5}">
                      <a16:colId xmlns:a16="http://schemas.microsoft.com/office/drawing/2014/main" val="20003"/>
                    </a:ext>
                  </a:extLst>
                </a:gridCol>
                <a:gridCol w="1006025">
                  <a:extLst>
                    <a:ext uri="{9D8B030D-6E8A-4147-A177-3AD203B41FA5}">
                      <a16:colId xmlns:a16="http://schemas.microsoft.com/office/drawing/2014/main" val="20004"/>
                    </a:ext>
                  </a:extLst>
                </a:gridCol>
              </a:tblGrid>
              <a:tr h="686125">
                <a:tc>
                  <a:txBody>
                    <a:bodyPr/>
                    <a:lstStyle/>
                    <a:p>
                      <a:pPr marL="0" lvl="0" indent="0" algn="l" rtl="0">
                        <a:spcBef>
                          <a:spcPts val="0"/>
                        </a:spcBef>
                        <a:spcAft>
                          <a:spcPts val="0"/>
                        </a:spcAft>
                        <a:buNone/>
                      </a:pP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Features</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Neuron/Layers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Activation </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Average</a:t>
                      </a:r>
                      <a:endParaRPr>
                        <a:solidFill>
                          <a:schemeClr val="lt1"/>
                        </a:solidFill>
                      </a:endParaRPr>
                    </a:p>
                    <a:p>
                      <a:pPr marL="0" lvl="0" indent="0" algn="l" rtl="0">
                        <a:spcBef>
                          <a:spcPts val="0"/>
                        </a:spcBef>
                        <a:spcAft>
                          <a:spcPts val="0"/>
                        </a:spcAft>
                        <a:buNone/>
                      </a:pPr>
                      <a:r>
                        <a:rPr lang="en-GB">
                          <a:solidFill>
                            <a:schemeClr val="lt1"/>
                          </a:solidFill>
                        </a:rPr>
                        <a:t>RMSE </a:t>
                      </a:r>
                      <a:endParaRPr>
                        <a:solidFill>
                          <a:schemeClr val="lt1"/>
                        </a:solidFill>
                      </a:endParaRPr>
                    </a:p>
                  </a:txBody>
                  <a:tcPr marL="91425" marR="91425" marT="91425" marB="91425"/>
                </a:tc>
                <a:extLst>
                  <a:ext uri="{0D108BD9-81ED-4DB2-BD59-A6C34878D82A}">
                    <a16:rowId xmlns:a16="http://schemas.microsoft.com/office/drawing/2014/main" val="10000"/>
                  </a:ext>
                </a:extLst>
              </a:tr>
              <a:tr h="926300">
                <a:tc>
                  <a:txBody>
                    <a:bodyPr/>
                    <a:lstStyle/>
                    <a:p>
                      <a:pPr marL="0" lvl="0" indent="0" algn="l" rtl="0">
                        <a:spcBef>
                          <a:spcPts val="0"/>
                        </a:spcBef>
                        <a:spcAft>
                          <a:spcPts val="0"/>
                        </a:spcAft>
                        <a:buNone/>
                      </a:pPr>
                      <a:r>
                        <a:rPr lang="en-GB">
                          <a:solidFill>
                            <a:schemeClr val="lt1"/>
                          </a:solidFill>
                        </a:rPr>
                        <a:t>Model A</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15</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75,75, 40</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relu</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32440</a:t>
                      </a:r>
                      <a:endParaRPr>
                        <a:solidFill>
                          <a:schemeClr val="lt1"/>
                        </a:solidFill>
                      </a:endParaRPr>
                    </a:p>
                  </a:txBody>
                  <a:tcPr marL="91425" marR="91425" marT="91425" marB="91425"/>
                </a:tc>
                <a:extLst>
                  <a:ext uri="{0D108BD9-81ED-4DB2-BD59-A6C34878D82A}">
                    <a16:rowId xmlns:a16="http://schemas.microsoft.com/office/drawing/2014/main" val="10001"/>
                  </a:ext>
                </a:extLst>
              </a:tr>
              <a:tr h="926300">
                <a:tc>
                  <a:txBody>
                    <a:bodyPr/>
                    <a:lstStyle/>
                    <a:p>
                      <a:pPr marL="0" lvl="0" indent="0" algn="l" rtl="0">
                        <a:spcBef>
                          <a:spcPts val="0"/>
                        </a:spcBef>
                        <a:spcAft>
                          <a:spcPts val="0"/>
                        </a:spcAft>
                        <a:buNone/>
                      </a:pPr>
                      <a:r>
                        <a:rPr lang="en-GB">
                          <a:solidFill>
                            <a:schemeClr val="lt1"/>
                          </a:solidFill>
                        </a:rPr>
                        <a:t>Model B</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22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50,50, 35</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relu,</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28642</a:t>
                      </a:r>
                      <a:endParaRPr>
                        <a:solidFill>
                          <a:schemeClr val="lt1"/>
                        </a:solidFill>
                      </a:endParaRPr>
                    </a:p>
                  </a:txBody>
                  <a:tcPr marL="91425" marR="91425" marT="91425" marB="91425"/>
                </a:tc>
                <a:extLst>
                  <a:ext uri="{0D108BD9-81ED-4DB2-BD59-A6C34878D82A}">
                    <a16:rowId xmlns:a16="http://schemas.microsoft.com/office/drawing/2014/main" val="10002"/>
                  </a:ext>
                </a:extLst>
              </a:tr>
              <a:tr h="471600">
                <a:tc>
                  <a:txBody>
                    <a:bodyPr/>
                    <a:lstStyle/>
                    <a:p>
                      <a:pPr marL="0" lvl="0" indent="0" algn="l" rtl="0">
                        <a:spcBef>
                          <a:spcPts val="0"/>
                        </a:spcBef>
                        <a:spcAft>
                          <a:spcPts val="0"/>
                        </a:spcAft>
                        <a:buNone/>
                      </a:pPr>
                      <a:r>
                        <a:rPr lang="en-GB">
                          <a:solidFill>
                            <a:schemeClr val="lt1"/>
                          </a:solidFill>
                        </a:rPr>
                        <a:t>Hyper Tuning Model</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22</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43, 221, 243, 225, 35, 187</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relu</a:t>
                      </a:r>
                      <a:endParaRPr>
                        <a:solidFill>
                          <a:schemeClr val="lt1"/>
                        </a:solidFill>
                      </a:endParaRPr>
                    </a:p>
                  </a:txBody>
                  <a:tcPr marL="91425" marR="91425" marT="91425" marB="91425"/>
                </a:tc>
                <a:tc>
                  <a:txBody>
                    <a:bodyPr/>
                    <a:lstStyle/>
                    <a:p>
                      <a:pPr marL="0" lvl="0" indent="0" algn="l" rtl="0">
                        <a:spcBef>
                          <a:spcPts val="0"/>
                        </a:spcBef>
                        <a:spcAft>
                          <a:spcPts val="0"/>
                        </a:spcAft>
                        <a:buNone/>
                      </a:pPr>
                      <a:r>
                        <a:rPr lang="en-GB">
                          <a:solidFill>
                            <a:schemeClr val="lt1"/>
                          </a:solidFill>
                        </a:rPr>
                        <a:t>25189</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pic>
        <p:nvPicPr>
          <p:cNvPr id="391" name="Google Shape;391;p30"/>
          <p:cNvPicPr preferRelativeResize="0"/>
          <p:nvPr/>
        </p:nvPicPr>
        <p:blipFill>
          <a:blip r:embed="rId3">
            <a:alphaModFix/>
          </a:blip>
          <a:stretch>
            <a:fillRect/>
          </a:stretch>
        </p:blipFill>
        <p:spPr>
          <a:xfrm>
            <a:off x="6605325" y="226875"/>
            <a:ext cx="1431600" cy="823125"/>
          </a:xfrm>
          <a:prstGeom prst="rect">
            <a:avLst/>
          </a:prstGeom>
          <a:noFill/>
          <a:ln>
            <a:noFill/>
          </a:ln>
        </p:spPr>
      </p:pic>
      <p:pic>
        <p:nvPicPr>
          <p:cNvPr id="392" name="Google Shape;392;p30"/>
          <p:cNvPicPr preferRelativeResize="0"/>
          <p:nvPr/>
        </p:nvPicPr>
        <p:blipFill>
          <a:blip r:embed="rId3">
            <a:alphaModFix/>
          </a:blip>
          <a:stretch>
            <a:fillRect/>
          </a:stretch>
        </p:blipFill>
        <p:spPr>
          <a:xfrm>
            <a:off x="1075775" y="226875"/>
            <a:ext cx="1431600" cy="82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1"/>
          <p:cNvSpPr txBox="1">
            <a:spLocks noGrp="1"/>
          </p:cNvSpPr>
          <p:nvPr>
            <p:ph type="title"/>
          </p:nvPr>
        </p:nvSpPr>
        <p:spPr>
          <a:xfrm>
            <a:off x="1602300" y="165025"/>
            <a:ext cx="5609700" cy="598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a:t>Model Results</a:t>
            </a:r>
            <a:endParaRPr/>
          </a:p>
        </p:txBody>
      </p:sp>
      <p:sp>
        <p:nvSpPr>
          <p:cNvPr id="398" name="Google Shape;398;p31"/>
          <p:cNvSpPr txBox="1">
            <a:spLocks noGrp="1"/>
          </p:cNvSpPr>
          <p:nvPr>
            <p:ph type="body" idx="1"/>
          </p:nvPr>
        </p:nvSpPr>
        <p:spPr>
          <a:xfrm>
            <a:off x="1578100" y="4561750"/>
            <a:ext cx="56097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solidFill>
                  <a:srgbClr val="FFFFFF"/>
                </a:solidFill>
              </a:rPr>
              <a:t>After training and fitting the model the above were results  obtained.</a:t>
            </a:r>
            <a:endParaRPr/>
          </a:p>
        </p:txBody>
      </p:sp>
      <p:grpSp>
        <p:nvGrpSpPr>
          <p:cNvPr id="399" name="Google Shape;399;p31"/>
          <p:cNvGrpSpPr/>
          <p:nvPr/>
        </p:nvGrpSpPr>
        <p:grpSpPr>
          <a:xfrm>
            <a:off x="5194300" y="3154500"/>
            <a:ext cx="1018200" cy="1018200"/>
            <a:chOff x="1359550" y="3154500"/>
            <a:chExt cx="1018200" cy="1018200"/>
          </a:xfrm>
        </p:grpSpPr>
        <p:sp>
          <p:nvSpPr>
            <p:cNvPr id="400" name="Google Shape;400;p31"/>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1"/>
          <p:cNvSpPr txBox="1"/>
          <p:nvPr/>
        </p:nvSpPr>
        <p:spPr>
          <a:xfrm>
            <a:off x="517277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Loss (Millions)</a:t>
            </a:r>
            <a:endParaRPr sz="800">
              <a:solidFill>
                <a:schemeClr val="lt1"/>
              </a:solidFill>
              <a:latin typeface="Lato"/>
              <a:ea typeface="Lato"/>
              <a:cs typeface="Lato"/>
              <a:sym typeface="Lato"/>
            </a:endParaRPr>
          </a:p>
        </p:txBody>
      </p:sp>
      <p:sp>
        <p:nvSpPr>
          <p:cNvPr id="405" name="Google Shape;405;p31"/>
          <p:cNvSpPr txBox="1"/>
          <p:nvPr/>
        </p:nvSpPr>
        <p:spPr>
          <a:xfrm>
            <a:off x="546896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570</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06" name="Google Shape;406;p31"/>
          <p:cNvSpPr/>
          <p:nvPr/>
        </p:nvSpPr>
        <p:spPr>
          <a:xfrm>
            <a:off x="74149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4652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7465200" y="3204750"/>
            <a:ext cx="917700" cy="917700"/>
          </a:xfrm>
          <a:prstGeom prst="pie">
            <a:avLst>
              <a:gd name="adj1" fmla="val 1941043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75960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txBox="1"/>
          <p:nvPr/>
        </p:nvSpPr>
        <p:spPr>
          <a:xfrm>
            <a:off x="7395062"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RMSE (thousand)</a:t>
            </a:r>
            <a:endParaRPr sz="800">
              <a:solidFill>
                <a:schemeClr val="lt1"/>
              </a:solidFill>
              <a:latin typeface="Lato"/>
              <a:ea typeface="Lato"/>
              <a:cs typeface="Lato"/>
              <a:sym typeface="Lato"/>
            </a:endParaRPr>
          </a:p>
        </p:txBody>
      </p:sp>
      <p:sp>
        <p:nvSpPr>
          <p:cNvPr id="411" name="Google Shape;411;p31"/>
          <p:cNvSpPr txBox="1"/>
          <p:nvPr/>
        </p:nvSpPr>
        <p:spPr>
          <a:xfrm>
            <a:off x="7691254"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23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2" name="Google Shape;412;p31"/>
          <p:cNvSpPr/>
          <p:nvPr/>
        </p:nvSpPr>
        <p:spPr>
          <a:xfrm>
            <a:off x="3460976" y="31862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3" name="Google Shape;413;p31"/>
          <p:cNvPicPr preferRelativeResize="0"/>
          <p:nvPr/>
        </p:nvPicPr>
        <p:blipFill>
          <a:blip r:embed="rId3">
            <a:alphaModFix/>
          </a:blip>
          <a:stretch>
            <a:fillRect/>
          </a:stretch>
        </p:blipFill>
        <p:spPr>
          <a:xfrm>
            <a:off x="902351" y="679325"/>
            <a:ext cx="3376350" cy="2361524"/>
          </a:xfrm>
          <a:prstGeom prst="rect">
            <a:avLst/>
          </a:prstGeom>
          <a:noFill/>
          <a:ln>
            <a:noFill/>
          </a:ln>
        </p:spPr>
      </p:pic>
      <p:grpSp>
        <p:nvGrpSpPr>
          <p:cNvPr id="414" name="Google Shape;414;p31"/>
          <p:cNvGrpSpPr/>
          <p:nvPr/>
        </p:nvGrpSpPr>
        <p:grpSpPr>
          <a:xfrm>
            <a:off x="902350" y="3154500"/>
            <a:ext cx="1018200" cy="1018200"/>
            <a:chOff x="1359550" y="3154500"/>
            <a:chExt cx="1018200" cy="1018200"/>
          </a:xfrm>
        </p:grpSpPr>
        <p:sp>
          <p:nvSpPr>
            <p:cNvPr id="415" name="Google Shape;415;p31"/>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1"/>
          <p:cNvSpPr txBox="1"/>
          <p:nvPr/>
        </p:nvSpPr>
        <p:spPr>
          <a:xfrm>
            <a:off x="880825" y="42457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Hidden Layers (ReLU)</a:t>
            </a:r>
            <a:endParaRPr sz="800">
              <a:solidFill>
                <a:schemeClr val="lt1"/>
              </a:solidFill>
              <a:latin typeface="Lato"/>
              <a:ea typeface="Lato"/>
              <a:cs typeface="Lato"/>
              <a:sym typeface="Lato"/>
            </a:endParaRPr>
          </a:p>
        </p:txBody>
      </p:sp>
      <p:sp>
        <p:nvSpPr>
          <p:cNvPr id="420" name="Google Shape;420;p31"/>
          <p:cNvSpPr txBox="1"/>
          <p:nvPr/>
        </p:nvSpPr>
        <p:spPr>
          <a:xfrm>
            <a:off x="1177017"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grpSp>
        <p:nvGrpSpPr>
          <p:cNvPr id="421" name="Google Shape;421;p31"/>
          <p:cNvGrpSpPr/>
          <p:nvPr/>
        </p:nvGrpSpPr>
        <p:grpSpPr>
          <a:xfrm>
            <a:off x="3238825" y="3081400"/>
            <a:ext cx="1018200" cy="1018200"/>
            <a:chOff x="1359550" y="3154500"/>
            <a:chExt cx="1018200" cy="1018200"/>
          </a:xfrm>
        </p:grpSpPr>
        <p:sp>
          <p:nvSpPr>
            <p:cNvPr id="422" name="Google Shape;422;p31"/>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1409800" y="3204750"/>
              <a:ext cx="917700" cy="917700"/>
            </a:xfrm>
            <a:prstGeom prst="pie">
              <a:avLst>
                <a:gd name="adj1" fmla="val 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31"/>
          <p:cNvSpPr txBox="1"/>
          <p:nvPr/>
        </p:nvSpPr>
        <p:spPr>
          <a:xfrm>
            <a:off x="3217300" y="4172690"/>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800">
                <a:solidFill>
                  <a:schemeClr val="lt1"/>
                </a:solidFill>
                <a:latin typeface="Lato"/>
                <a:ea typeface="Lato"/>
                <a:cs typeface="Lato"/>
                <a:sym typeface="Lato"/>
              </a:rPr>
              <a:t>Neurons /Layer</a:t>
            </a:r>
            <a:endParaRPr sz="800">
              <a:solidFill>
                <a:schemeClr val="lt1"/>
              </a:solidFill>
              <a:latin typeface="Lato"/>
              <a:ea typeface="Lato"/>
              <a:cs typeface="Lato"/>
              <a:sym typeface="Lato"/>
            </a:endParaRPr>
          </a:p>
        </p:txBody>
      </p:sp>
      <p:sp>
        <p:nvSpPr>
          <p:cNvPr id="427" name="Google Shape;427;p31"/>
          <p:cNvSpPr txBox="1"/>
          <p:nvPr/>
        </p:nvSpPr>
        <p:spPr>
          <a:xfrm>
            <a:off x="3238825" y="3434925"/>
            <a:ext cx="878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000" b="1">
                <a:solidFill>
                  <a:schemeClr val="lt1"/>
                </a:solidFill>
                <a:latin typeface="Lato"/>
                <a:ea typeface="Lato"/>
                <a:cs typeface="Lato"/>
                <a:sym typeface="Lato"/>
              </a:rPr>
              <a:t>250,150,50</a:t>
            </a:r>
            <a:endParaRPr b="1">
              <a:solidFill>
                <a:schemeClr val="lt1"/>
              </a:solidFill>
              <a:latin typeface="Lato"/>
              <a:ea typeface="Lato"/>
              <a:cs typeface="Lato"/>
              <a:sym typeface="Lato"/>
            </a:endParaRPr>
          </a:p>
        </p:txBody>
      </p:sp>
      <p:pic>
        <p:nvPicPr>
          <p:cNvPr id="428" name="Google Shape;428;p31"/>
          <p:cNvPicPr preferRelativeResize="0"/>
          <p:nvPr/>
        </p:nvPicPr>
        <p:blipFill>
          <a:blip r:embed="rId4">
            <a:alphaModFix/>
          </a:blip>
          <a:stretch>
            <a:fillRect/>
          </a:stretch>
        </p:blipFill>
        <p:spPr>
          <a:xfrm>
            <a:off x="5194300" y="679325"/>
            <a:ext cx="3117950" cy="2402075"/>
          </a:xfrm>
          <a:prstGeom prst="rect">
            <a:avLst/>
          </a:prstGeom>
          <a:noFill/>
          <a:ln>
            <a:noFill/>
          </a:ln>
        </p:spPr>
      </p:pic>
      <p:pic>
        <p:nvPicPr>
          <p:cNvPr id="429" name="Google Shape;429;p31"/>
          <p:cNvPicPr preferRelativeResize="0"/>
          <p:nvPr/>
        </p:nvPicPr>
        <p:blipFill>
          <a:blip r:embed="rId5">
            <a:alphaModFix/>
          </a:blip>
          <a:stretch>
            <a:fillRect/>
          </a:stretch>
        </p:blipFill>
        <p:spPr>
          <a:xfrm>
            <a:off x="7401550" y="74250"/>
            <a:ext cx="917700" cy="531975"/>
          </a:xfrm>
          <a:prstGeom prst="rect">
            <a:avLst/>
          </a:prstGeom>
          <a:noFill/>
          <a:ln>
            <a:noFill/>
          </a:ln>
        </p:spPr>
      </p:pic>
      <p:pic>
        <p:nvPicPr>
          <p:cNvPr id="430" name="Google Shape;430;p31"/>
          <p:cNvPicPr preferRelativeResize="0"/>
          <p:nvPr/>
        </p:nvPicPr>
        <p:blipFill>
          <a:blip r:embed="rId5">
            <a:alphaModFix/>
          </a:blip>
          <a:stretch>
            <a:fillRect/>
          </a:stretch>
        </p:blipFill>
        <p:spPr>
          <a:xfrm>
            <a:off x="924550" y="74250"/>
            <a:ext cx="917700" cy="531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436" name="Google Shape;436;p32"/>
          <p:cNvSpPr txBox="1">
            <a:spLocks noGrp="1"/>
          </p:cNvSpPr>
          <p:nvPr>
            <p:ph type="body" idx="1"/>
          </p:nvPr>
        </p:nvSpPr>
        <p:spPr>
          <a:xfrm>
            <a:off x="1254300" y="1135325"/>
            <a:ext cx="7038900" cy="35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best model had 3 hidden layers (250,150, 50) with activation function (relu) and achieved a rmse of 23060.</a:t>
            </a:r>
            <a:endParaRPr/>
          </a:p>
          <a:p>
            <a:pPr marL="0" lvl="0" indent="0" algn="l" rtl="0">
              <a:spcBef>
                <a:spcPts val="1600"/>
              </a:spcBef>
              <a:spcAft>
                <a:spcPts val="0"/>
              </a:spcAft>
              <a:buNone/>
            </a:pPr>
            <a:r>
              <a:rPr lang="en-GB"/>
              <a:t>The models tended to underestimate the prices. (worth investigating further) </a:t>
            </a:r>
            <a:endParaRPr/>
          </a:p>
          <a:p>
            <a:pPr marL="0" lvl="0" indent="0" algn="l" rtl="0">
              <a:spcBef>
                <a:spcPts val="1600"/>
              </a:spcBef>
              <a:spcAft>
                <a:spcPts val="0"/>
              </a:spcAft>
              <a:buNone/>
            </a:pPr>
            <a:r>
              <a:rPr lang="en-GB"/>
              <a:t>Hyperparameter tuning did not result in a better model compared to the trial and error models.</a:t>
            </a:r>
            <a:endParaRPr/>
          </a:p>
          <a:p>
            <a:pPr marL="0" lvl="0" indent="0" algn="l" rtl="0">
              <a:spcBef>
                <a:spcPts val="1600"/>
              </a:spcBef>
              <a:spcAft>
                <a:spcPts val="0"/>
              </a:spcAft>
              <a:buNone/>
            </a:pPr>
            <a:r>
              <a:rPr lang="en-GB"/>
              <a:t>With many features and missing values, it was hard to get a model that performed better than what we got. </a:t>
            </a:r>
            <a:endParaRPr/>
          </a:p>
          <a:p>
            <a:pPr marL="0" lvl="0" indent="0" algn="l" rtl="0">
              <a:spcBef>
                <a:spcPts val="1600"/>
              </a:spcBef>
              <a:spcAft>
                <a:spcPts val="0"/>
              </a:spcAft>
              <a:buNone/>
            </a:pPr>
            <a:r>
              <a:rPr lang="en-GB"/>
              <a:t>The model can be improved by running feature importance and selecting only those that are important to rid model of unnecessary  features.</a:t>
            </a:r>
            <a:endParaRPr/>
          </a:p>
          <a:p>
            <a:pPr marL="0" lvl="0" indent="0" algn="l" rtl="0">
              <a:spcBef>
                <a:spcPts val="1600"/>
              </a:spcBef>
              <a:spcAft>
                <a:spcPts val="0"/>
              </a:spcAft>
              <a:buNone/>
            </a:pPr>
            <a:r>
              <a:rPr lang="en-GB"/>
              <a:t>Generally our model worked as expected but failed to achieve the most desired results, there is room for improvement.</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33"/>
          <p:cNvPicPr preferRelativeResize="0"/>
          <p:nvPr/>
        </p:nvPicPr>
        <p:blipFill>
          <a:blip r:embed="rId3">
            <a:alphaModFix/>
          </a:blip>
          <a:stretch>
            <a:fillRect/>
          </a:stretch>
        </p:blipFill>
        <p:spPr>
          <a:xfrm>
            <a:off x="1039675" y="2652150"/>
            <a:ext cx="2908550" cy="2034150"/>
          </a:xfrm>
          <a:prstGeom prst="rect">
            <a:avLst/>
          </a:prstGeom>
          <a:noFill/>
          <a:ln>
            <a:noFill/>
          </a:ln>
        </p:spPr>
      </p:pic>
      <p:sp>
        <p:nvSpPr>
          <p:cNvPr id="442" name="Google Shape;442;p33"/>
          <p:cNvSpPr txBox="1">
            <a:spLocks noGrp="1"/>
          </p:cNvSpPr>
          <p:nvPr>
            <p:ph type="title"/>
          </p:nvPr>
        </p:nvSpPr>
        <p:spPr>
          <a:xfrm>
            <a:off x="3159900" y="9193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Thank you!</a:t>
            </a:r>
            <a:endParaRPr sz="3000"/>
          </a:p>
        </p:txBody>
      </p:sp>
      <p:sp>
        <p:nvSpPr>
          <p:cNvPr id="443" name="Google Shape;443;p33"/>
          <p:cNvSpPr txBox="1">
            <a:spLocks noGrp="1"/>
          </p:cNvSpPr>
          <p:nvPr>
            <p:ph type="body" idx="1"/>
          </p:nvPr>
        </p:nvSpPr>
        <p:spPr>
          <a:xfrm>
            <a:off x="3312300" y="1653425"/>
            <a:ext cx="2176200" cy="49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800">
                <a:latin typeface="Arial"/>
                <a:ea typeface="Arial"/>
                <a:cs typeface="Arial"/>
                <a:sym typeface="Arial"/>
              </a:rPr>
              <a:t>Questions?</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18"/>
          <p:cNvPicPr preferRelativeResize="0"/>
          <p:nvPr/>
        </p:nvPicPr>
        <p:blipFill>
          <a:blip r:embed="rId3">
            <a:alphaModFix/>
          </a:blip>
          <a:stretch>
            <a:fillRect/>
          </a:stretch>
        </p:blipFill>
        <p:spPr>
          <a:xfrm>
            <a:off x="94125" y="3672550"/>
            <a:ext cx="1911620" cy="1410375"/>
          </a:xfrm>
          <a:prstGeom prst="rect">
            <a:avLst/>
          </a:prstGeom>
          <a:noFill/>
          <a:ln>
            <a:noFill/>
          </a:ln>
        </p:spPr>
      </p:pic>
      <p:pic>
        <p:nvPicPr>
          <p:cNvPr id="235" name="Google Shape;235;p18"/>
          <p:cNvPicPr preferRelativeResize="0"/>
          <p:nvPr/>
        </p:nvPicPr>
        <p:blipFill>
          <a:blip r:embed="rId4">
            <a:alphaModFix amt="91000"/>
          </a:blip>
          <a:stretch>
            <a:fillRect/>
          </a:stretch>
        </p:blipFill>
        <p:spPr>
          <a:xfrm>
            <a:off x="6993125" y="39825"/>
            <a:ext cx="2062300" cy="1410375"/>
          </a:xfrm>
          <a:prstGeom prst="rect">
            <a:avLst/>
          </a:prstGeom>
          <a:noFill/>
          <a:ln>
            <a:noFill/>
          </a:ln>
        </p:spPr>
      </p:pic>
      <p:sp>
        <p:nvSpPr>
          <p:cNvPr id="236" name="Google Shape;236;p18"/>
          <p:cNvSpPr txBox="1">
            <a:spLocks noGrp="1"/>
          </p:cNvSpPr>
          <p:nvPr>
            <p:ph type="title"/>
          </p:nvPr>
        </p:nvSpPr>
        <p:spPr>
          <a:xfrm>
            <a:off x="1297500" y="393750"/>
            <a:ext cx="54756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Overview</a:t>
            </a:r>
            <a:endParaRPr/>
          </a:p>
        </p:txBody>
      </p:sp>
      <p:sp>
        <p:nvSpPr>
          <p:cNvPr id="237" name="Google Shape;237;p18"/>
          <p:cNvSpPr txBox="1">
            <a:spLocks noGrp="1"/>
          </p:cNvSpPr>
          <p:nvPr>
            <p:ph type="body" idx="1"/>
          </p:nvPr>
        </p:nvSpPr>
        <p:spPr>
          <a:xfrm>
            <a:off x="1197100" y="1384950"/>
            <a:ext cx="7038900" cy="23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Buying and/or selling a home  is one of the  most important financial decisions in an individual’s life.  The ability to predict home sales  via machine learning  provides  important information and benefits to  these  investments  in the  real estate market.    </a:t>
            </a:r>
            <a:endParaRPr/>
          </a:p>
          <a:p>
            <a:pPr marL="0" lvl="0" indent="0" algn="l" rtl="0">
              <a:spcBef>
                <a:spcPts val="1600"/>
              </a:spcBef>
              <a:spcAft>
                <a:spcPts val="0"/>
              </a:spcAft>
              <a:buNone/>
            </a:pPr>
            <a:r>
              <a:rPr lang="en-GB"/>
              <a:t>The goal of this project was to analyze property sales records and fit the data to a model that help predict sale  prices most accurately.  </a:t>
            </a:r>
            <a:endParaRPr/>
          </a:p>
          <a:p>
            <a:pPr marL="0" lvl="0" indent="0" algn="l" rtl="0">
              <a:spcBef>
                <a:spcPts val="1600"/>
              </a:spcBef>
              <a:spcAft>
                <a:spcPts val="0"/>
              </a:spcAft>
              <a:buNone/>
            </a:pPr>
            <a:r>
              <a:rPr lang="en-GB"/>
              <a:t>Several tools were used to accomplish this task and data was obtained from the link below..</a:t>
            </a:r>
            <a:endParaRPr/>
          </a:p>
          <a:p>
            <a:pPr marL="0" lvl="0" indent="0" algn="l" rtl="0">
              <a:spcBef>
                <a:spcPts val="1600"/>
              </a:spcBef>
              <a:spcAft>
                <a:spcPts val="0"/>
              </a:spcAft>
              <a:buNone/>
            </a:pPr>
            <a:r>
              <a:rPr lang="en-GB"/>
              <a:t>	Dataset: https://www.kaggle.com/datasets/shree1992/housedata</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019722" y="393750"/>
            <a:ext cx="7516500" cy="11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timeline</a:t>
            </a:r>
            <a:endParaRPr/>
          </a:p>
        </p:txBody>
      </p:sp>
      <p:sp>
        <p:nvSpPr>
          <p:cNvPr id="243" name="Google Shape;243;p19"/>
          <p:cNvSpPr txBox="1"/>
          <p:nvPr/>
        </p:nvSpPr>
        <p:spPr>
          <a:xfrm>
            <a:off x="972977"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Step 1</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244" name="Google Shape;244;p19"/>
          <p:cNvSpPr txBox="1"/>
          <p:nvPr/>
        </p:nvSpPr>
        <p:spPr>
          <a:xfrm>
            <a:off x="752925" y="2472805"/>
            <a:ext cx="13068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Roboto"/>
                <a:ea typeface="Roboto"/>
                <a:cs typeface="Roboto"/>
                <a:sym typeface="Roboto"/>
              </a:rPr>
              <a:t>Obtain Data</a:t>
            </a:r>
            <a:endParaRPr sz="1200" b="1">
              <a:solidFill>
                <a:srgbClr val="FFFFFF"/>
              </a:solidFill>
              <a:latin typeface="Roboto"/>
              <a:ea typeface="Roboto"/>
              <a:cs typeface="Roboto"/>
              <a:sym typeface="Roboto"/>
            </a:endParaRPr>
          </a:p>
        </p:txBody>
      </p:sp>
      <p:sp>
        <p:nvSpPr>
          <p:cNvPr id="245" name="Google Shape;245;p19"/>
          <p:cNvSpPr txBox="1"/>
          <p:nvPr/>
        </p:nvSpPr>
        <p:spPr>
          <a:xfrm>
            <a:off x="752925" y="3143300"/>
            <a:ext cx="13068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FFFFF"/>
                </a:solidFill>
                <a:latin typeface="Roboto"/>
                <a:ea typeface="Roboto"/>
                <a:cs typeface="Roboto"/>
                <a:sym typeface="Roboto"/>
              </a:rPr>
              <a:t>Used internet to find the housing data</a:t>
            </a:r>
            <a:endParaRPr sz="1100">
              <a:solidFill>
                <a:srgbClr val="FFFFFF"/>
              </a:solidFill>
              <a:latin typeface="Roboto"/>
              <a:ea typeface="Roboto"/>
              <a:cs typeface="Roboto"/>
              <a:sym typeface="Roboto"/>
            </a:endParaRPr>
          </a:p>
          <a:p>
            <a:pPr marL="0" lvl="0" indent="0" algn="l" rtl="0">
              <a:spcBef>
                <a:spcPts val="1600"/>
              </a:spcBef>
              <a:spcAft>
                <a:spcPts val="1600"/>
              </a:spcAft>
              <a:buNone/>
            </a:pPr>
            <a:r>
              <a:rPr lang="en-GB" sz="1100">
                <a:solidFill>
                  <a:srgbClr val="FFFFFF"/>
                </a:solidFill>
                <a:latin typeface="Roboto"/>
                <a:ea typeface="Roboto"/>
                <a:cs typeface="Roboto"/>
                <a:sym typeface="Roboto"/>
              </a:rPr>
              <a:t>(kaggle.com)</a:t>
            </a:r>
            <a:endParaRPr sz="1100">
              <a:solidFill>
                <a:srgbClr val="FFFFFF"/>
              </a:solidFill>
              <a:latin typeface="Roboto"/>
              <a:ea typeface="Roboto"/>
              <a:cs typeface="Roboto"/>
              <a:sym typeface="Roboto"/>
            </a:endParaRPr>
          </a:p>
        </p:txBody>
      </p:sp>
      <p:sp>
        <p:nvSpPr>
          <p:cNvPr id="246" name="Google Shape;246;p19"/>
          <p:cNvSpPr txBox="1"/>
          <p:nvPr/>
        </p:nvSpPr>
        <p:spPr>
          <a:xfrm>
            <a:off x="2207051"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Step 2</a:t>
            </a:r>
            <a:endParaRPr sz="800">
              <a:solidFill>
                <a:srgbClr val="FFFFFF"/>
              </a:solidFill>
              <a:latin typeface="Roboto"/>
              <a:ea typeface="Roboto"/>
              <a:cs typeface="Roboto"/>
              <a:sym typeface="Roboto"/>
            </a:endParaRPr>
          </a:p>
        </p:txBody>
      </p:sp>
      <p:sp>
        <p:nvSpPr>
          <p:cNvPr id="247" name="Google Shape;247;p19"/>
          <p:cNvSpPr txBox="1"/>
          <p:nvPr/>
        </p:nvSpPr>
        <p:spPr>
          <a:xfrm>
            <a:off x="2034733" y="2472805"/>
            <a:ext cx="12732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Roboto"/>
                <a:ea typeface="Roboto"/>
                <a:cs typeface="Roboto"/>
                <a:sym typeface="Roboto"/>
              </a:rPr>
              <a:t>Clean Data</a:t>
            </a:r>
            <a:endParaRPr sz="1200" b="1">
              <a:solidFill>
                <a:srgbClr val="FFFFFF"/>
              </a:solidFill>
              <a:latin typeface="Roboto"/>
              <a:ea typeface="Roboto"/>
              <a:cs typeface="Roboto"/>
              <a:sym typeface="Roboto"/>
            </a:endParaRPr>
          </a:p>
        </p:txBody>
      </p:sp>
      <p:sp>
        <p:nvSpPr>
          <p:cNvPr id="248" name="Google Shape;248;p19"/>
          <p:cNvSpPr txBox="1"/>
          <p:nvPr/>
        </p:nvSpPr>
        <p:spPr>
          <a:xfrm>
            <a:off x="2034733" y="3143300"/>
            <a:ext cx="12732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rgbClr val="FFFFFF"/>
                </a:solidFill>
                <a:latin typeface="Roboto"/>
                <a:ea typeface="Roboto"/>
                <a:cs typeface="Roboto"/>
                <a:sym typeface="Roboto"/>
              </a:rPr>
              <a:t>Used Python Pandas to clean Data and save to csv and Postgres</a:t>
            </a:r>
            <a:endParaRPr sz="1100">
              <a:solidFill>
                <a:srgbClr val="FFFFFF"/>
              </a:solidFill>
              <a:latin typeface="Roboto"/>
              <a:ea typeface="Roboto"/>
              <a:cs typeface="Roboto"/>
              <a:sym typeface="Roboto"/>
            </a:endParaRPr>
          </a:p>
        </p:txBody>
      </p:sp>
      <p:sp>
        <p:nvSpPr>
          <p:cNvPr id="249" name="Google Shape;249;p19"/>
          <p:cNvSpPr txBox="1"/>
          <p:nvPr/>
        </p:nvSpPr>
        <p:spPr>
          <a:xfrm>
            <a:off x="3432735"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Step 3</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250" name="Google Shape;250;p19"/>
          <p:cNvSpPr txBox="1"/>
          <p:nvPr/>
        </p:nvSpPr>
        <p:spPr>
          <a:xfrm>
            <a:off x="3307801" y="2472805"/>
            <a:ext cx="12732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Roboto"/>
                <a:ea typeface="Roboto"/>
                <a:cs typeface="Roboto"/>
                <a:sym typeface="Roboto"/>
              </a:rPr>
              <a:t>Load Data</a:t>
            </a:r>
            <a:endParaRPr sz="1200" b="1">
              <a:solidFill>
                <a:srgbClr val="FFFFFF"/>
              </a:solidFill>
              <a:latin typeface="Roboto"/>
              <a:ea typeface="Roboto"/>
              <a:cs typeface="Roboto"/>
              <a:sym typeface="Roboto"/>
            </a:endParaRPr>
          </a:p>
        </p:txBody>
      </p:sp>
      <p:sp>
        <p:nvSpPr>
          <p:cNvPr id="251" name="Google Shape;251;p19"/>
          <p:cNvSpPr txBox="1"/>
          <p:nvPr/>
        </p:nvSpPr>
        <p:spPr>
          <a:xfrm>
            <a:off x="3307801" y="3143297"/>
            <a:ext cx="12732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rgbClr val="FFFFFF"/>
                </a:solidFill>
                <a:latin typeface="Roboto"/>
                <a:ea typeface="Roboto"/>
                <a:cs typeface="Roboto"/>
                <a:sym typeface="Roboto"/>
              </a:rPr>
              <a:t>Loaded the cleaned data to Postgres and exported to JupyterLab</a:t>
            </a:r>
            <a:endParaRPr sz="1100">
              <a:solidFill>
                <a:srgbClr val="FFFFFF"/>
              </a:solidFill>
              <a:latin typeface="Roboto"/>
              <a:ea typeface="Roboto"/>
              <a:cs typeface="Roboto"/>
              <a:sym typeface="Roboto"/>
            </a:endParaRPr>
          </a:p>
        </p:txBody>
      </p:sp>
      <p:sp>
        <p:nvSpPr>
          <p:cNvPr id="252" name="Google Shape;252;p19"/>
          <p:cNvSpPr txBox="1"/>
          <p:nvPr/>
        </p:nvSpPr>
        <p:spPr>
          <a:xfrm>
            <a:off x="4655460"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Step 4</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53" name="Google Shape;253;p19"/>
          <p:cNvSpPr txBox="1"/>
          <p:nvPr/>
        </p:nvSpPr>
        <p:spPr>
          <a:xfrm>
            <a:off x="4577785" y="2472805"/>
            <a:ext cx="12732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lt1"/>
                </a:solidFill>
                <a:latin typeface="Roboto"/>
                <a:ea typeface="Roboto"/>
                <a:cs typeface="Roboto"/>
                <a:sym typeface="Roboto"/>
              </a:rPr>
              <a:t>Descriptive Summaries</a:t>
            </a:r>
            <a:endParaRPr sz="1200" b="1">
              <a:solidFill>
                <a:schemeClr val="lt1"/>
              </a:solidFill>
              <a:latin typeface="Roboto"/>
              <a:ea typeface="Roboto"/>
              <a:cs typeface="Roboto"/>
              <a:sym typeface="Roboto"/>
            </a:endParaRPr>
          </a:p>
        </p:txBody>
      </p:sp>
      <p:sp>
        <p:nvSpPr>
          <p:cNvPr id="254" name="Google Shape;254;p19"/>
          <p:cNvSpPr txBox="1"/>
          <p:nvPr/>
        </p:nvSpPr>
        <p:spPr>
          <a:xfrm>
            <a:off x="4577785" y="3143300"/>
            <a:ext cx="12732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chemeClr val="lt1"/>
                </a:solidFill>
                <a:latin typeface="Roboto"/>
                <a:ea typeface="Roboto"/>
                <a:cs typeface="Roboto"/>
                <a:sym typeface="Roboto"/>
              </a:rPr>
              <a:t>Used Pandas, Matplotlib, and Seaborn to obtain numerical and graphical summaries of data.</a:t>
            </a:r>
            <a:endParaRPr sz="1100">
              <a:solidFill>
                <a:schemeClr val="lt1"/>
              </a:solidFill>
              <a:latin typeface="Roboto"/>
              <a:ea typeface="Roboto"/>
              <a:cs typeface="Roboto"/>
              <a:sym typeface="Roboto"/>
            </a:endParaRPr>
          </a:p>
        </p:txBody>
      </p:sp>
      <p:sp>
        <p:nvSpPr>
          <p:cNvPr id="255" name="Google Shape;255;p19"/>
          <p:cNvSpPr txBox="1"/>
          <p:nvPr/>
        </p:nvSpPr>
        <p:spPr>
          <a:xfrm>
            <a:off x="5874527"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Step5</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56" name="Google Shape;256;p19"/>
          <p:cNvSpPr txBox="1"/>
          <p:nvPr/>
        </p:nvSpPr>
        <p:spPr>
          <a:xfrm>
            <a:off x="5843998" y="2472805"/>
            <a:ext cx="1273200" cy="654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200" b="1">
                <a:solidFill>
                  <a:schemeClr val="lt1"/>
                </a:solidFill>
                <a:latin typeface="Roboto"/>
                <a:ea typeface="Roboto"/>
                <a:cs typeface="Roboto"/>
                <a:sym typeface="Roboto"/>
              </a:rPr>
              <a:t>Machine Learning/ Neural Network</a:t>
            </a:r>
            <a:endParaRPr sz="1200" b="1">
              <a:solidFill>
                <a:schemeClr val="lt1"/>
              </a:solidFill>
              <a:latin typeface="Roboto"/>
              <a:ea typeface="Roboto"/>
              <a:cs typeface="Roboto"/>
              <a:sym typeface="Roboto"/>
            </a:endParaRPr>
          </a:p>
        </p:txBody>
      </p:sp>
      <p:sp>
        <p:nvSpPr>
          <p:cNvPr id="257" name="Google Shape;257;p19"/>
          <p:cNvSpPr txBox="1"/>
          <p:nvPr/>
        </p:nvSpPr>
        <p:spPr>
          <a:xfrm>
            <a:off x="5844000" y="3143300"/>
            <a:ext cx="1273200" cy="124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chemeClr val="lt1"/>
                </a:solidFill>
                <a:latin typeface="Roboto"/>
                <a:ea typeface="Roboto"/>
                <a:cs typeface="Roboto"/>
                <a:sym typeface="Roboto"/>
              </a:rPr>
              <a:t>Used SkLearn to prepare data for modeling, used tensorflow to train, fit and test model.</a:t>
            </a:r>
            <a:endParaRPr sz="1100">
              <a:solidFill>
                <a:schemeClr val="lt1"/>
              </a:solidFill>
              <a:latin typeface="Roboto"/>
              <a:ea typeface="Roboto"/>
              <a:cs typeface="Roboto"/>
              <a:sym typeface="Roboto"/>
            </a:endParaRPr>
          </a:p>
        </p:txBody>
      </p:sp>
      <p:sp>
        <p:nvSpPr>
          <p:cNvPr id="258" name="Google Shape;258;p19"/>
          <p:cNvSpPr txBox="1"/>
          <p:nvPr/>
        </p:nvSpPr>
        <p:spPr>
          <a:xfrm>
            <a:off x="7097651" y="1317175"/>
            <a:ext cx="603000" cy="2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Step6</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259" name="Google Shape;259;p19"/>
          <p:cNvSpPr txBox="1"/>
          <p:nvPr/>
        </p:nvSpPr>
        <p:spPr>
          <a:xfrm>
            <a:off x="7114410" y="2472805"/>
            <a:ext cx="1273200" cy="6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chemeClr val="lt1"/>
                </a:solidFill>
                <a:latin typeface="Roboto"/>
                <a:ea typeface="Roboto"/>
                <a:cs typeface="Roboto"/>
                <a:sym typeface="Roboto"/>
              </a:rPr>
              <a:t>Fine Tune Model</a:t>
            </a:r>
            <a:endParaRPr sz="1200" b="1">
              <a:solidFill>
                <a:schemeClr val="lt1"/>
              </a:solidFill>
              <a:latin typeface="Roboto"/>
              <a:ea typeface="Roboto"/>
              <a:cs typeface="Roboto"/>
              <a:sym typeface="Roboto"/>
            </a:endParaRPr>
          </a:p>
        </p:txBody>
      </p:sp>
      <p:sp>
        <p:nvSpPr>
          <p:cNvPr id="260" name="Google Shape;260;p19"/>
          <p:cNvSpPr txBox="1"/>
          <p:nvPr/>
        </p:nvSpPr>
        <p:spPr>
          <a:xfrm>
            <a:off x="7114410" y="3143300"/>
            <a:ext cx="1273200" cy="108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1100">
                <a:solidFill>
                  <a:schemeClr val="lt1"/>
                </a:solidFill>
                <a:latin typeface="Roboto"/>
                <a:ea typeface="Roboto"/>
                <a:cs typeface="Roboto"/>
                <a:sym typeface="Roboto"/>
              </a:rPr>
              <a:t>Used Keras tuner to find best combination of hyperparameters and best model.</a:t>
            </a:r>
            <a:endParaRPr sz="1100">
              <a:solidFill>
                <a:schemeClr val="lt1"/>
              </a:solidFill>
              <a:latin typeface="Roboto"/>
              <a:ea typeface="Roboto"/>
              <a:cs typeface="Roboto"/>
              <a:sym typeface="Roboto"/>
            </a:endParaRPr>
          </a:p>
        </p:txBody>
      </p:sp>
      <p:cxnSp>
        <p:nvCxnSpPr>
          <p:cNvPr id="261" name="Google Shape;261;p19"/>
          <p:cNvCxnSpPr/>
          <p:nvPr/>
        </p:nvCxnSpPr>
        <p:spPr>
          <a:xfrm>
            <a:off x="1428987" y="1528998"/>
            <a:ext cx="715800" cy="795300"/>
          </a:xfrm>
          <a:prstGeom prst="straightConnector1">
            <a:avLst/>
          </a:prstGeom>
          <a:noFill/>
          <a:ln w="9525" cap="flat" cmpd="sng">
            <a:solidFill>
              <a:srgbClr val="FFFFFF"/>
            </a:solidFill>
            <a:prstDash val="solid"/>
            <a:round/>
            <a:headEnd type="none" w="med" len="med"/>
            <a:tailEnd type="none" w="med" len="med"/>
          </a:ln>
        </p:spPr>
      </p:cxnSp>
      <p:sp>
        <p:nvSpPr>
          <p:cNvPr id="262" name="Google Shape;262;p19"/>
          <p:cNvSpPr/>
          <p:nvPr/>
        </p:nvSpPr>
        <p:spPr>
          <a:xfrm flipH="1">
            <a:off x="831481" y="2178506"/>
            <a:ext cx="1327200" cy="1545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63" name="Google Shape;263;p19"/>
          <p:cNvSpPr/>
          <p:nvPr/>
        </p:nvSpPr>
        <p:spPr>
          <a:xfrm>
            <a:off x="830875" y="2349114"/>
            <a:ext cx="1327200" cy="1545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64" name="Google Shape;264;p19"/>
          <p:cNvCxnSpPr/>
          <p:nvPr/>
        </p:nvCxnSpPr>
        <p:spPr>
          <a:xfrm>
            <a:off x="2654056" y="1528998"/>
            <a:ext cx="715800" cy="795300"/>
          </a:xfrm>
          <a:prstGeom prst="straightConnector1">
            <a:avLst/>
          </a:prstGeom>
          <a:noFill/>
          <a:ln w="9525" cap="flat" cmpd="sng">
            <a:solidFill>
              <a:srgbClr val="FFFFFF"/>
            </a:solidFill>
            <a:prstDash val="solid"/>
            <a:round/>
            <a:headEnd type="none" w="med" len="med"/>
            <a:tailEnd type="none" w="med" len="med"/>
          </a:ln>
        </p:spPr>
      </p:cxnSp>
      <p:sp>
        <p:nvSpPr>
          <p:cNvPr id="265" name="Google Shape;265;p19"/>
          <p:cNvSpPr/>
          <p:nvPr/>
        </p:nvSpPr>
        <p:spPr>
          <a:xfrm flipH="1">
            <a:off x="2056550" y="2178506"/>
            <a:ext cx="1327200" cy="1545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266" name="Google Shape;266;p19"/>
          <p:cNvSpPr/>
          <p:nvPr/>
        </p:nvSpPr>
        <p:spPr>
          <a:xfrm>
            <a:off x="2055944" y="2349114"/>
            <a:ext cx="1327200" cy="1545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67" name="Google Shape;267;p19"/>
          <p:cNvCxnSpPr/>
          <p:nvPr/>
        </p:nvCxnSpPr>
        <p:spPr>
          <a:xfrm>
            <a:off x="3879741" y="1528998"/>
            <a:ext cx="715800" cy="795300"/>
          </a:xfrm>
          <a:prstGeom prst="straightConnector1">
            <a:avLst/>
          </a:prstGeom>
          <a:noFill/>
          <a:ln w="9525" cap="flat" cmpd="sng">
            <a:solidFill>
              <a:srgbClr val="FFFFFF"/>
            </a:solidFill>
            <a:prstDash val="solid"/>
            <a:round/>
            <a:headEnd type="none" w="med" len="med"/>
            <a:tailEnd type="none" w="med" len="med"/>
          </a:ln>
        </p:spPr>
      </p:cxnSp>
      <p:sp>
        <p:nvSpPr>
          <p:cNvPr id="268" name="Google Shape;268;p19"/>
          <p:cNvSpPr/>
          <p:nvPr/>
        </p:nvSpPr>
        <p:spPr>
          <a:xfrm flipH="1">
            <a:off x="3282235" y="2178506"/>
            <a:ext cx="1327200" cy="1545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69" name="Google Shape;269;p19"/>
          <p:cNvSpPr/>
          <p:nvPr/>
        </p:nvSpPr>
        <p:spPr>
          <a:xfrm>
            <a:off x="3281629" y="2349114"/>
            <a:ext cx="1327200" cy="1545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70" name="Google Shape;270;p19"/>
          <p:cNvCxnSpPr/>
          <p:nvPr/>
        </p:nvCxnSpPr>
        <p:spPr>
          <a:xfrm>
            <a:off x="5102465" y="1528998"/>
            <a:ext cx="715800" cy="795300"/>
          </a:xfrm>
          <a:prstGeom prst="straightConnector1">
            <a:avLst/>
          </a:prstGeom>
          <a:noFill/>
          <a:ln w="9525" cap="flat" cmpd="sng">
            <a:solidFill>
              <a:schemeClr val="accent3"/>
            </a:solidFill>
            <a:prstDash val="solid"/>
            <a:round/>
            <a:headEnd type="none" w="med" len="med"/>
            <a:tailEnd type="none" w="med" len="med"/>
          </a:ln>
        </p:spPr>
      </p:cxnSp>
      <p:sp>
        <p:nvSpPr>
          <p:cNvPr id="271" name="Google Shape;271;p19"/>
          <p:cNvSpPr/>
          <p:nvPr/>
        </p:nvSpPr>
        <p:spPr>
          <a:xfrm flipH="1">
            <a:off x="4504959" y="2178506"/>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72" name="Google Shape;272;p19"/>
          <p:cNvSpPr/>
          <p:nvPr/>
        </p:nvSpPr>
        <p:spPr>
          <a:xfrm>
            <a:off x="4504353" y="2349114"/>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73" name="Google Shape;273;p19"/>
          <p:cNvCxnSpPr/>
          <p:nvPr/>
        </p:nvCxnSpPr>
        <p:spPr>
          <a:xfrm>
            <a:off x="6321532" y="1528998"/>
            <a:ext cx="715800" cy="795300"/>
          </a:xfrm>
          <a:prstGeom prst="straightConnector1">
            <a:avLst/>
          </a:prstGeom>
          <a:noFill/>
          <a:ln w="9525" cap="flat" cmpd="sng">
            <a:solidFill>
              <a:schemeClr val="accent3"/>
            </a:solidFill>
            <a:prstDash val="solid"/>
            <a:round/>
            <a:headEnd type="none" w="med" len="med"/>
            <a:tailEnd type="none" w="med" len="med"/>
          </a:ln>
        </p:spPr>
      </p:cxnSp>
      <p:sp>
        <p:nvSpPr>
          <p:cNvPr id="274" name="Google Shape;274;p19"/>
          <p:cNvSpPr/>
          <p:nvPr/>
        </p:nvSpPr>
        <p:spPr>
          <a:xfrm flipH="1">
            <a:off x="5724026" y="2178506"/>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75" name="Google Shape;275;p19"/>
          <p:cNvSpPr/>
          <p:nvPr/>
        </p:nvSpPr>
        <p:spPr>
          <a:xfrm>
            <a:off x="5723420" y="2349114"/>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276" name="Google Shape;276;p19"/>
          <p:cNvCxnSpPr/>
          <p:nvPr/>
        </p:nvCxnSpPr>
        <p:spPr>
          <a:xfrm>
            <a:off x="7544656" y="1528998"/>
            <a:ext cx="715800" cy="795300"/>
          </a:xfrm>
          <a:prstGeom prst="straightConnector1">
            <a:avLst/>
          </a:prstGeom>
          <a:noFill/>
          <a:ln w="9525" cap="flat" cmpd="sng">
            <a:solidFill>
              <a:schemeClr val="accent3"/>
            </a:solidFill>
            <a:prstDash val="solid"/>
            <a:round/>
            <a:headEnd type="none" w="med" len="med"/>
            <a:tailEnd type="none" w="med" len="med"/>
          </a:ln>
        </p:spPr>
      </p:cxnSp>
      <p:sp>
        <p:nvSpPr>
          <p:cNvPr id="277" name="Google Shape;277;p19"/>
          <p:cNvSpPr/>
          <p:nvPr/>
        </p:nvSpPr>
        <p:spPr>
          <a:xfrm flipH="1">
            <a:off x="6947150" y="2178506"/>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278" name="Google Shape;278;p19"/>
          <p:cNvSpPr/>
          <p:nvPr/>
        </p:nvSpPr>
        <p:spPr>
          <a:xfrm>
            <a:off x="6946544" y="2349114"/>
            <a:ext cx="1327200" cy="1545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pic>
        <p:nvPicPr>
          <p:cNvPr id="279" name="Google Shape;279;p19"/>
          <p:cNvPicPr preferRelativeResize="0"/>
          <p:nvPr/>
        </p:nvPicPr>
        <p:blipFill>
          <a:blip r:embed="rId3">
            <a:alphaModFix/>
          </a:blip>
          <a:stretch>
            <a:fillRect/>
          </a:stretch>
        </p:blipFill>
        <p:spPr>
          <a:xfrm>
            <a:off x="6232621" y="0"/>
            <a:ext cx="2917054" cy="1317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0"/>
          <p:cNvSpPr txBox="1">
            <a:spLocks noGrp="1"/>
          </p:cNvSpPr>
          <p:nvPr>
            <p:ph type="title"/>
          </p:nvPr>
        </p:nvSpPr>
        <p:spPr>
          <a:xfrm>
            <a:off x="1052550" y="197175"/>
            <a:ext cx="7038900" cy="4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Cleaning</a:t>
            </a:r>
            <a:endParaRPr/>
          </a:p>
        </p:txBody>
      </p:sp>
      <p:pic>
        <p:nvPicPr>
          <p:cNvPr id="285" name="Google Shape;285;p20"/>
          <p:cNvPicPr preferRelativeResize="0"/>
          <p:nvPr/>
        </p:nvPicPr>
        <p:blipFill>
          <a:blip r:embed="rId3">
            <a:alphaModFix/>
          </a:blip>
          <a:stretch>
            <a:fillRect/>
          </a:stretch>
        </p:blipFill>
        <p:spPr>
          <a:xfrm>
            <a:off x="1098325" y="837675"/>
            <a:ext cx="1562100" cy="952500"/>
          </a:xfrm>
          <a:prstGeom prst="rect">
            <a:avLst/>
          </a:prstGeom>
          <a:noFill/>
          <a:ln>
            <a:noFill/>
          </a:ln>
        </p:spPr>
      </p:pic>
      <p:pic>
        <p:nvPicPr>
          <p:cNvPr id="286" name="Google Shape;286;p20"/>
          <p:cNvPicPr preferRelativeResize="0"/>
          <p:nvPr/>
        </p:nvPicPr>
        <p:blipFill>
          <a:blip r:embed="rId4">
            <a:alphaModFix/>
          </a:blip>
          <a:stretch>
            <a:fillRect/>
          </a:stretch>
        </p:blipFill>
        <p:spPr>
          <a:xfrm>
            <a:off x="4231375" y="837675"/>
            <a:ext cx="1581150" cy="847725"/>
          </a:xfrm>
          <a:prstGeom prst="rect">
            <a:avLst/>
          </a:prstGeom>
          <a:noFill/>
          <a:ln>
            <a:noFill/>
          </a:ln>
        </p:spPr>
      </p:pic>
      <p:pic>
        <p:nvPicPr>
          <p:cNvPr id="287" name="Google Shape;287;p20"/>
          <p:cNvPicPr preferRelativeResize="0"/>
          <p:nvPr/>
        </p:nvPicPr>
        <p:blipFill>
          <a:blip r:embed="rId5">
            <a:alphaModFix/>
          </a:blip>
          <a:stretch>
            <a:fillRect/>
          </a:stretch>
        </p:blipFill>
        <p:spPr>
          <a:xfrm>
            <a:off x="1209688" y="1190900"/>
            <a:ext cx="2428875" cy="923925"/>
          </a:xfrm>
          <a:prstGeom prst="rect">
            <a:avLst/>
          </a:prstGeom>
          <a:noFill/>
          <a:ln>
            <a:noFill/>
          </a:ln>
        </p:spPr>
      </p:pic>
      <p:pic>
        <p:nvPicPr>
          <p:cNvPr id="288" name="Google Shape;288;p20"/>
          <p:cNvPicPr preferRelativeResize="0"/>
          <p:nvPr/>
        </p:nvPicPr>
        <p:blipFill>
          <a:blip r:embed="rId6">
            <a:alphaModFix/>
          </a:blip>
          <a:stretch>
            <a:fillRect/>
          </a:stretch>
        </p:blipFill>
        <p:spPr>
          <a:xfrm>
            <a:off x="1453025" y="1542875"/>
            <a:ext cx="2482700" cy="1892550"/>
          </a:xfrm>
          <a:prstGeom prst="rect">
            <a:avLst/>
          </a:prstGeom>
          <a:noFill/>
          <a:ln>
            <a:noFill/>
          </a:ln>
        </p:spPr>
      </p:pic>
      <p:pic>
        <p:nvPicPr>
          <p:cNvPr id="289" name="Google Shape;289;p20"/>
          <p:cNvPicPr preferRelativeResize="0"/>
          <p:nvPr/>
        </p:nvPicPr>
        <p:blipFill>
          <a:blip r:embed="rId7">
            <a:alphaModFix/>
          </a:blip>
          <a:stretch>
            <a:fillRect/>
          </a:stretch>
        </p:blipFill>
        <p:spPr>
          <a:xfrm>
            <a:off x="4455213" y="1190900"/>
            <a:ext cx="1581150" cy="1047750"/>
          </a:xfrm>
          <a:prstGeom prst="rect">
            <a:avLst/>
          </a:prstGeom>
          <a:noFill/>
          <a:ln>
            <a:noFill/>
          </a:ln>
        </p:spPr>
      </p:pic>
      <p:pic>
        <p:nvPicPr>
          <p:cNvPr id="290" name="Google Shape;290;p20"/>
          <p:cNvPicPr preferRelativeResize="0"/>
          <p:nvPr/>
        </p:nvPicPr>
        <p:blipFill>
          <a:blip r:embed="rId8">
            <a:alphaModFix/>
          </a:blip>
          <a:stretch>
            <a:fillRect/>
          </a:stretch>
        </p:blipFill>
        <p:spPr>
          <a:xfrm>
            <a:off x="4504425" y="1542875"/>
            <a:ext cx="4429125" cy="933450"/>
          </a:xfrm>
          <a:prstGeom prst="rect">
            <a:avLst/>
          </a:prstGeom>
          <a:noFill/>
          <a:ln>
            <a:noFill/>
          </a:ln>
        </p:spPr>
      </p:pic>
      <p:pic>
        <p:nvPicPr>
          <p:cNvPr id="291" name="Google Shape;291;p20"/>
          <p:cNvPicPr preferRelativeResize="0"/>
          <p:nvPr/>
        </p:nvPicPr>
        <p:blipFill>
          <a:blip r:embed="rId9">
            <a:alphaModFix/>
          </a:blip>
          <a:stretch>
            <a:fillRect/>
          </a:stretch>
        </p:blipFill>
        <p:spPr>
          <a:xfrm>
            <a:off x="6892225" y="2311450"/>
            <a:ext cx="2041325" cy="2630587"/>
          </a:xfrm>
          <a:prstGeom prst="rect">
            <a:avLst/>
          </a:prstGeom>
          <a:noFill/>
          <a:ln>
            <a:noFill/>
          </a:ln>
        </p:spPr>
      </p:pic>
      <p:pic>
        <p:nvPicPr>
          <p:cNvPr id="292" name="Google Shape;292;p20"/>
          <p:cNvPicPr preferRelativeResize="0"/>
          <p:nvPr/>
        </p:nvPicPr>
        <p:blipFill>
          <a:blip r:embed="rId10">
            <a:alphaModFix/>
          </a:blip>
          <a:stretch>
            <a:fillRect/>
          </a:stretch>
        </p:blipFill>
        <p:spPr>
          <a:xfrm>
            <a:off x="160848" y="3929423"/>
            <a:ext cx="6654925" cy="884550"/>
          </a:xfrm>
          <a:prstGeom prst="rect">
            <a:avLst/>
          </a:prstGeom>
          <a:noFill/>
          <a:ln>
            <a:noFill/>
          </a:ln>
        </p:spPr>
      </p:pic>
      <p:sp>
        <p:nvSpPr>
          <p:cNvPr id="293" name="Google Shape;293;p20"/>
          <p:cNvSpPr txBox="1">
            <a:spLocks noGrp="1"/>
          </p:cNvSpPr>
          <p:nvPr>
            <p:ph type="title"/>
          </p:nvPr>
        </p:nvSpPr>
        <p:spPr>
          <a:xfrm>
            <a:off x="160850" y="3543325"/>
            <a:ext cx="5104200" cy="3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Data Export to Postgres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1"/>
          <p:cNvSpPr txBox="1">
            <a:spLocks noGrp="1"/>
          </p:cNvSpPr>
          <p:nvPr>
            <p:ph type="title"/>
          </p:nvPr>
        </p:nvSpPr>
        <p:spPr>
          <a:xfrm>
            <a:off x="1297500" y="393750"/>
            <a:ext cx="7038900" cy="56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Data Structure</a:t>
            </a:r>
            <a:endParaRPr/>
          </a:p>
        </p:txBody>
      </p:sp>
      <p:sp>
        <p:nvSpPr>
          <p:cNvPr id="299" name="Google Shape;299;p21"/>
          <p:cNvSpPr txBox="1">
            <a:spLocks noGrp="1"/>
          </p:cNvSpPr>
          <p:nvPr>
            <p:ph type="body" idx="1"/>
          </p:nvPr>
        </p:nvSpPr>
        <p:spPr>
          <a:xfrm>
            <a:off x="1297500" y="837575"/>
            <a:ext cx="4040100" cy="4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Before Cleaning:</a:t>
            </a:r>
            <a:endParaRPr/>
          </a:p>
          <a:p>
            <a:pPr marL="0" lvl="0" indent="0" algn="l" rtl="0">
              <a:spcBef>
                <a:spcPts val="1600"/>
              </a:spcBef>
              <a:spcAft>
                <a:spcPts val="1600"/>
              </a:spcAft>
              <a:buNone/>
            </a:pPr>
            <a:endParaRPr/>
          </a:p>
        </p:txBody>
      </p:sp>
      <p:pic>
        <p:nvPicPr>
          <p:cNvPr id="300" name="Google Shape;300;p21"/>
          <p:cNvPicPr preferRelativeResize="0"/>
          <p:nvPr/>
        </p:nvPicPr>
        <p:blipFill>
          <a:blip r:embed="rId3">
            <a:alphaModFix/>
          </a:blip>
          <a:stretch>
            <a:fillRect/>
          </a:stretch>
        </p:blipFill>
        <p:spPr>
          <a:xfrm>
            <a:off x="809625" y="1181100"/>
            <a:ext cx="7330799" cy="1621711"/>
          </a:xfrm>
          <a:prstGeom prst="rect">
            <a:avLst/>
          </a:prstGeom>
          <a:noFill/>
          <a:ln>
            <a:noFill/>
          </a:ln>
        </p:spPr>
      </p:pic>
      <p:sp>
        <p:nvSpPr>
          <p:cNvPr id="301" name="Google Shape;301;p21"/>
          <p:cNvSpPr txBox="1">
            <a:spLocks noGrp="1"/>
          </p:cNvSpPr>
          <p:nvPr>
            <p:ph type="body" idx="1"/>
          </p:nvPr>
        </p:nvSpPr>
        <p:spPr>
          <a:xfrm>
            <a:off x="1449900" y="2894975"/>
            <a:ext cx="4040100" cy="4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Cleaning:</a:t>
            </a:r>
            <a:endParaRPr/>
          </a:p>
          <a:p>
            <a:pPr marL="0" lvl="0" indent="0" algn="l" rtl="0">
              <a:spcBef>
                <a:spcPts val="1600"/>
              </a:spcBef>
              <a:spcAft>
                <a:spcPts val="1600"/>
              </a:spcAft>
              <a:buNone/>
            </a:pPr>
            <a:endParaRPr/>
          </a:p>
        </p:txBody>
      </p:sp>
      <p:pic>
        <p:nvPicPr>
          <p:cNvPr id="302" name="Google Shape;302;p21"/>
          <p:cNvPicPr preferRelativeResize="0"/>
          <p:nvPr/>
        </p:nvPicPr>
        <p:blipFill>
          <a:blip r:embed="rId4">
            <a:alphaModFix/>
          </a:blip>
          <a:stretch>
            <a:fillRect/>
          </a:stretch>
        </p:blipFill>
        <p:spPr>
          <a:xfrm>
            <a:off x="828675" y="3271850"/>
            <a:ext cx="7330800" cy="1570886"/>
          </a:xfrm>
          <a:prstGeom prst="rect">
            <a:avLst/>
          </a:prstGeom>
          <a:noFill/>
          <a:ln>
            <a:noFill/>
          </a:ln>
        </p:spPr>
      </p:pic>
      <p:pic>
        <p:nvPicPr>
          <p:cNvPr id="303" name="Google Shape;303;p21"/>
          <p:cNvPicPr preferRelativeResize="0"/>
          <p:nvPr/>
        </p:nvPicPr>
        <p:blipFill>
          <a:blip r:embed="rId5">
            <a:alphaModFix/>
          </a:blip>
          <a:stretch>
            <a:fillRect/>
          </a:stretch>
        </p:blipFill>
        <p:spPr>
          <a:xfrm>
            <a:off x="6785950" y="0"/>
            <a:ext cx="2358050" cy="108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Summary Statistics</a:t>
            </a:r>
            <a:endParaRPr/>
          </a:p>
        </p:txBody>
      </p:sp>
      <p:pic>
        <p:nvPicPr>
          <p:cNvPr id="309" name="Google Shape;309;p22"/>
          <p:cNvPicPr preferRelativeResize="0"/>
          <p:nvPr/>
        </p:nvPicPr>
        <p:blipFill>
          <a:blip r:embed="rId3">
            <a:alphaModFix/>
          </a:blip>
          <a:stretch>
            <a:fillRect/>
          </a:stretch>
        </p:blipFill>
        <p:spPr>
          <a:xfrm>
            <a:off x="1400175" y="1409700"/>
            <a:ext cx="6648450" cy="3086100"/>
          </a:xfrm>
          <a:prstGeom prst="rect">
            <a:avLst/>
          </a:prstGeom>
          <a:noFill/>
          <a:ln>
            <a:noFill/>
          </a:ln>
        </p:spPr>
      </p:pic>
      <p:pic>
        <p:nvPicPr>
          <p:cNvPr id="310" name="Google Shape;310;p22"/>
          <p:cNvPicPr preferRelativeResize="0"/>
          <p:nvPr/>
        </p:nvPicPr>
        <p:blipFill>
          <a:blip r:embed="rId4">
            <a:alphaModFix/>
          </a:blip>
          <a:stretch>
            <a:fillRect/>
          </a:stretch>
        </p:blipFill>
        <p:spPr>
          <a:xfrm>
            <a:off x="6947575" y="102350"/>
            <a:ext cx="2056050" cy="946825"/>
          </a:xfrm>
          <a:prstGeom prst="rect">
            <a:avLst/>
          </a:prstGeom>
          <a:noFill/>
          <a:ln>
            <a:noFill/>
          </a:ln>
        </p:spPr>
      </p:pic>
      <p:pic>
        <p:nvPicPr>
          <p:cNvPr id="311" name="Google Shape;311;p22"/>
          <p:cNvPicPr preferRelativeResize="0"/>
          <p:nvPr/>
        </p:nvPicPr>
        <p:blipFill>
          <a:blip r:embed="rId4">
            <a:alphaModFix/>
          </a:blip>
          <a:stretch>
            <a:fillRect/>
          </a:stretch>
        </p:blipFill>
        <p:spPr>
          <a:xfrm>
            <a:off x="6785950" y="0"/>
            <a:ext cx="2358050" cy="108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3"/>
          <p:cNvSpPr txBox="1">
            <a:spLocks noGrp="1"/>
          </p:cNvSpPr>
          <p:nvPr>
            <p:ph type="title"/>
          </p:nvPr>
        </p:nvSpPr>
        <p:spPr>
          <a:xfrm>
            <a:off x="1091175" y="3274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EXPLORATION</a:t>
            </a:r>
            <a:endParaRPr/>
          </a:p>
        </p:txBody>
      </p:sp>
      <p:grpSp>
        <p:nvGrpSpPr>
          <p:cNvPr id="317" name="Google Shape;317;p23"/>
          <p:cNvGrpSpPr/>
          <p:nvPr/>
        </p:nvGrpSpPr>
        <p:grpSpPr>
          <a:xfrm>
            <a:off x="223957" y="864625"/>
            <a:ext cx="4693151" cy="2011440"/>
            <a:chOff x="463900" y="1272625"/>
            <a:chExt cx="4453550" cy="1628301"/>
          </a:xfrm>
        </p:grpSpPr>
        <p:pic>
          <p:nvPicPr>
            <p:cNvPr id="318" name="Google Shape;318;p23"/>
            <p:cNvPicPr preferRelativeResize="0"/>
            <p:nvPr/>
          </p:nvPicPr>
          <p:blipFill>
            <a:blip r:embed="rId3">
              <a:alphaModFix/>
            </a:blip>
            <a:stretch>
              <a:fillRect/>
            </a:stretch>
          </p:blipFill>
          <p:spPr>
            <a:xfrm>
              <a:off x="463900" y="1272625"/>
              <a:ext cx="2135350" cy="1628300"/>
            </a:xfrm>
            <a:prstGeom prst="rect">
              <a:avLst/>
            </a:prstGeom>
            <a:noFill/>
            <a:ln>
              <a:noFill/>
            </a:ln>
          </p:spPr>
        </p:pic>
        <p:pic>
          <p:nvPicPr>
            <p:cNvPr id="319" name="Google Shape;319;p23"/>
            <p:cNvPicPr preferRelativeResize="0"/>
            <p:nvPr/>
          </p:nvPicPr>
          <p:blipFill>
            <a:blip r:embed="rId4">
              <a:alphaModFix/>
            </a:blip>
            <a:stretch>
              <a:fillRect/>
            </a:stretch>
          </p:blipFill>
          <p:spPr>
            <a:xfrm>
              <a:off x="2599250" y="1272625"/>
              <a:ext cx="2318200" cy="1628301"/>
            </a:xfrm>
            <a:prstGeom prst="rect">
              <a:avLst/>
            </a:prstGeom>
            <a:noFill/>
            <a:ln>
              <a:noFill/>
            </a:ln>
          </p:spPr>
        </p:pic>
      </p:grpSp>
      <p:sp>
        <p:nvSpPr>
          <p:cNvPr id="320" name="Google Shape;320;p23"/>
          <p:cNvSpPr txBox="1"/>
          <p:nvPr/>
        </p:nvSpPr>
        <p:spPr>
          <a:xfrm>
            <a:off x="5006800" y="967825"/>
            <a:ext cx="3975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Number of Rooms:</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11 rooms(total) is most expensive.</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12 &amp; 14 are cheaper than 9 &amp; 10.</a:t>
            </a:r>
            <a:endParaRPr>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Lot size: </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2500 sf lots are  more expensive than 5000 sf lots, above 1200 sf lots have no discernible difference.</a:t>
            </a:r>
            <a:endParaRPr>
              <a:solidFill>
                <a:schemeClr val="lt1"/>
              </a:solidFill>
              <a:latin typeface="Lato"/>
              <a:ea typeface="Lato"/>
              <a:cs typeface="Lato"/>
              <a:sym typeface="Lato"/>
            </a:endParaRPr>
          </a:p>
        </p:txBody>
      </p:sp>
      <p:pic>
        <p:nvPicPr>
          <p:cNvPr id="321" name="Google Shape;321;p23"/>
          <p:cNvPicPr preferRelativeResize="0"/>
          <p:nvPr/>
        </p:nvPicPr>
        <p:blipFill>
          <a:blip r:embed="rId5">
            <a:alphaModFix/>
          </a:blip>
          <a:stretch>
            <a:fillRect/>
          </a:stretch>
        </p:blipFill>
        <p:spPr>
          <a:xfrm>
            <a:off x="6297025" y="2941275"/>
            <a:ext cx="2521525" cy="1965516"/>
          </a:xfrm>
          <a:prstGeom prst="rect">
            <a:avLst/>
          </a:prstGeom>
          <a:noFill/>
          <a:ln>
            <a:noFill/>
          </a:ln>
        </p:spPr>
      </p:pic>
      <p:pic>
        <p:nvPicPr>
          <p:cNvPr id="322" name="Google Shape;322;p23"/>
          <p:cNvPicPr preferRelativeResize="0"/>
          <p:nvPr/>
        </p:nvPicPr>
        <p:blipFill>
          <a:blip r:embed="rId6">
            <a:alphaModFix/>
          </a:blip>
          <a:stretch>
            <a:fillRect/>
          </a:stretch>
        </p:blipFill>
        <p:spPr>
          <a:xfrm>
            <a:off x="3826413" y="2941275"/>
            <a:ext cx="2521537" cy="1965525"/>
          </a:xfrm>
          <a:prstGeom prst="rect">
            <a:avLst/>
          </a:prstGeom>
          <a:noFill/>
          <a:ln>
            <a:noFill/>
          </a:ln>
        </p:spPr>
      </p:pic>
      <p:sp>
        <p:nvSpPr>
          <p:cNvPr id="323" name="Google Shape;323;p23"/>
          <p:cNvSpPr txBox="1"/>
          <p:nvPr/>
        </p:nvSpPr>
        <p:spPr>
          <a:xfrm>
            <a:off x="551225" y="2998188"/>
            <a:ext cx="3260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Size of Home (square feet):</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Price is directly related to size.</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Rating:</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Average is most expensive.</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Above Averagely,  Good &amp; Very Good are similar.</a:t>
            </a: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Poor is the cheapest.</a:t>
            </a:r>
            <a:endParaRPr>
              <a:solidFill>
                <a:schemeClr val="lt1"/>
              </a:solidFill>
              <a:latin typeface="Lato"/>
              <a:ea typeface="Lato"/>
              <a:cs typeface="Lato"/>
              <a:sym typeface="Lato"/>
            </a:endParaRPr>
          </a:p>
        </p:txBody>
      </p:sp>
      <p:pic>
        <p:nvPicPr>
          <p:cNvPr id="324" name="Google Shape;324;p23"/>
          <p:cNvPicPr preferRelativeResize="0"/>
          <p:nvPr/>
        </p:nvPicPr>
        <p:blipFill>
          <a:blip r:embed="rId7">
            <a:alphaModFix/>
          </a:blip>
          <a:stretch>
            <a:fillRect/>
          </a:stretch>
        </p:blipFill>
        <p:spPr>
          <a:xfrm>
            <a:off x="6785950" y="0"/>
            <a:ext cx="2358050" cy="1085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1297500" y="393750"/>
            <a:ext cx="7038900" cy="58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Correlations</a:t>
            </a:r>
            <a:endParaRPr/>
          </a:p>
        </p:txBody>
      </p:sp>
      <p:sp>
        <p:nvSpPr>
          <p:cNvPr id="330" name="Google Shape;330;p24"/>
          <p:cNvSpPr txBox="1">
            <a:spLocks noGrp="1"/>
          </p:cNvSpPr>
          <p:nvPr>
            <p:ph type="body" idx="1"/>
          </p:nvPr>
        </p:nvSpPr>
        <p:spPr>
          <a:xfrm>
            <a:off x="4736325" y="3773600"/>
            <a:ext cx="3823500" cy="121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Home price and home Age are negatively correlated with a few outliers.</a:t>
            </a:r>
            <a:endParaRPr/>
          </a:p>
        </p:txBody>
      </p:sp>
      <p:pic>
        <p:nvPicPr>
          <p:cNvPr id="331" name="Google Shape;331;p24"/>
          <p:cNvPicPr preferRelativeResize="0"/>
          <p:nvPr/>
        </p:nvPicPr>
        <p:blipFill>
          <a:blip r:embed="rId3">
            <a:alphaModFix/>
          </a:blip>
          <a:stretch>
            <a:fillRect/>
          </a:stretch>
        </p:blipFill>
        <p:spPr>
          <a:xfrm>
            <a:off x="4736325" y="1129050"/>
            <a:ext cx="3600074" cy="2553675"/>
          </a:xfrm>
          <a:prstGeom prst="rect">
            <a:avLst/>
          </a:prstGeom>
          <a:noFill/>
          <a:ln>
            <a:noFill/>
          </a:ln>
        </p:spPr>
      </p:pic>
      <p:sp>
        <p:nvSpPr>
          <p:cNvPr id="332" name="Google Shape;332;p24"/>
          <p:cNvSpPr txBox="1">
            <a:spLocks noGrp="1"/>
          </p:cNvSpPr>
          <p:nvPr>
            <p:ph type="body" idx="1"/>
          </p:nvPr>
        </p:nvSpPr>
        <p:spPr>
          <a:xfrm>
            <a:off x="971925" y="3773450"/>
            <a:ext cx="3764400" cy="1210800"/>
          </a:xfrm>
          <a:prstGeom prst="rect">
            <a:avLst/>
          </a:prstGeom>
        </p:spPr>
        <p:txBody>
          <a:bodyPr spcFirstLastPara="1" wrap="square" lIns="91425" tIns="91425" rIns="0" bIns="91425" anchor="t" anchorCtr="0">
            <a:noAutofit/>
          </a:bodyPr>
          <a:lstStyle/>
          <a:p>
            <a:pPr marL="0" lvl="0" indent="0" algn="l" rtl="0">
              <a:spcBef>
                <a:spcPts val="0"/>
              </a:spcBef>
              <a:spcAft>
                <a:spcPts val="1600"/>
              </a:spcAft>
              <a:buNone/>
            </a:pPr>
            <a:r>
              <a:rPr lang="en-GB">
                <a:solidFill>
                  <a:schemeClr val="lt1"/>
                </a:solidFill>
              </a:rPr>
              <a:t>The strongest linear relationship seems to be between Gross Living Area and Total Rooms Above Ground with the weakest relationship between Age and Lot Area. There is some weak relationships between the features.</a:t>
            </a:r>
            <a:endParaRPr>
              <a:solidFill>
                <a:schemeClr val="lt1"/>
              </a:solidFill>
            </a:endParaRPr>
          </a:p>
        </p:txBody>
      </p:sp>
      <p:pic>
        <p:nvPicPr>
          <p:cNvPr id="333" name="Google Shape;333;p24"/>
          <p:cNvPicPr preferRelativeResize="0"/>
          <p:nvPr/>
        </p:nvPicPr>
        <p:blipFill>
          <a:blip r:embed="rId4">
            <a:alphaModFix/>
          </a:blip>
          <a:stretch>
            <a:fillRect/>
          </a:stretch>
        </p:blipFill>
        <p:spPr>
          <a:xfrm>
            <a:off x="971925" y="1129050"/>
            <a:ext cx="3600076" cy="2553675"/>
          </a:xfrm>
          <a:prstGeom prst="rect">
            <a:avLst/>
          </a:prstGeom>
          <a:noFill/>
          <a:ln>
            <a:noFill/>
          </a:ln>
        </p:spPr>
      </p:pic>
      <p:pic>
        <p:nvPicPr>
          <p:cNvPr id="334" name="Google Shape;334;p24"/>
          <p:cNvPicPr preferRelativeResize="0"/>
          <p:nvPr/>
        </p:nvPicPr>
        <p:blipFill>
          <a:blip r:embed="rId5">
            <a:alphaModFix/>
          </a:blip>
          <a:stretch>
            <a:fillRect/>
          </a:stretch>
        </p:blipFill>
        <p:spPr>
          <a:xfrm>
            <a:off x="6785950" y="0"/>
            <a:ext cx="2358050" cy="1085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25"/>
          <p:cNvPicPr preferRelativeResize="0"/>
          <p:nvPr/>
        </p:nvPicPr>
        <p:blipFill>
          <a:blip r:embed="rId3">
            <a:alphaModFix/>
          </a:blip>
          <a:stretch>
            <a:fillRect/>
          </a:stretch>
        </p:blipFill>
        <p:spPr>
          <a:xfrm>
            <a:off x="6570500" y="92500"/>
            <a:ext cx="2412125" cy="1420300"/>
          </a:xfrm>
          <a:prstGeom prst="rect">
            <a:avLst/>
          </a:prstGeom>
          <a:noFill/>
          <a:ln>
            <a:noFill/>
          </a:ln>
        </p:spPr>
      </p:pic>
      <p:sp>
        <p:nvSpPr>
          <p:cNvPr id="340" name="Google Shape;340;p25"/>
          <p:cNvSpPr txBox="1">
            <a:spLocks noGrp="1"/>
          </p:cNvSpPr>
          <p:nvPr>
            <p:ph type="title"/>
          </p:nvPr>
        </p:nvSpPr>
        <p:spPr>
          <a:xfrm>
            <a:off x="1449900" y="88950"/>
            <a:ext cx="4970400" cy="5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Sale-Price Distribution</a:t>
            </a:r>
            <a:endParaRPr sz="3000"/>
          </a:p>
        </p:txBody>
      </p:sp>
      <p:grpSp>
        <p:nvGrpSpPr>
          <p:cNvPr id="341" name="Google Shape;341;p25"/>
          <p:cNvGrpSpPr/>
          <p:nvPr/>
        </p:nvGrpSpPr>
        <p:grpSpPr>
          <a:xfrm>
            <a:off x="675327" y="702344"/>
            <a:ext cx="5592686" cy="4257937"/>
            <a:chOff x="387825" y="393750"/>
            <a:chExt cx="5803950" cy="4414200"/>
          </a:xfrm>
        </p:grpSpPr>
        <p:pic>
          <p:nvPicPr>
            <p:cNvPr id="342" name="Google Shape;342;p25"/>
            <p:cNvPicPr preferRelativeResize="0"/>
            <p:nvPr/>
          </p:nvPicPr>
          <p:blipFill>
            <a:blip r:embed="rId4">
              <a:alphaModFix/>
            </a:blip>
            <a:stretch>
              <a:fillRect/>
            </a:stretch>
          </p:blipFill>
          <p:spPr>
            <a:xfrm>
              <a:off x="387825" y="393750"/>
              <a:ext cx="2933000" cy="2207100"/>
            </a:xfrm>
            <a:prstGeom prst="rect">
              <a:avLst/>
            </a:prstGeom>
            <a:noFill/>
            <a:ln>
              <a:noFill/>
            </a:ln>
          </p:spPr>
        </p:pic>
        <p:pic>
          <p:nvPicPr>
            <p:cNvPr id="343" name="Google Shape;343;p25"/>
            <p:cNvPicPr preferRelativeResize="0"/>
            <p:nvPr/>
          </p:nvPicPr>
          <p:blipFill>
            <a:blip r:embed="rId5">
              <a:alphaModFix/>
            </a:blip>
            <a:stretch>
              <a:fillRect/>
            </a:stretch>
          </p:blipFill>
          <p:spPr>
            <a:xfrm>
              <a:off x="3320825" y="393750"/>
              <a:ext cx="2870949" cy="2207100"/>
            </a:xfrm>
            <a:prstGeom prst="rect">
              <a:avLst/>
            </a:prstGeom>
            <a:noFill/>
            <a:ln>
              <a:noFill/>
            </a:ln>
          </p:spPr>
        </p:pic>
        <p:pic>
          <p:nvPicPr>
            <p:cNvPr id="344" name="Google Shape;344;p25"/>
            <p:cNvPicPr preferRelativeResize="0"/>
            <p:nvPr/>
          </p:nvPicPr>
          <p:blipFill>
            <a:blip r:embed="rId6">
              <a:alphaModFix/>
            </a:blip>
            <a:stretch>
              <a:fillRect/>
            </a:stretch>
          </p:blipFill>
          <p:spPr>
            <a:xfrm>
              <a:off x="387825" y="2600849"/>
              <a:ext cx="2933000" cy="2207100"/>
            </a:xfrm>
            <a:prstGeom prst="rect">
              <a:avLst/>
            </a:prstGeom>
            <a:noFill/>
            <a:ln>
              <a:noFill/>
            </a:ln>
          </p:spPr>
        </p:pic>
        <p:pic>
          <p:nvPicPr>
            <p:cNvPr id="345" name="Google Shape;345;p25"/>
            <p:cNvPicPr preferRelativeResize="0"/>
            <p:nvPr/>
          </p:nvPicPr>
          <p:blipFill>
            <a:blip r:embed="rId7">
              <a:alphaModFix/>
            </a:blip>
            <a:stretch>
              <a:fillRect/>
            </a:stretch>
          </p:blipFill>
          <p:spPr>
            <a:xfrm>
              <a:off x="3320825" y="2600850"/>
              <a:ext cx="2870950" cy="2207100"/>
            </a:xfrm>
            <a:prstGeom prst="rect">
              <a:avLst/>
            </a:prstGeom>
            <a:noFill/>
            <a:ln>
              <a:noFill/>
            </a:ln>
          </p:spPr>
        </p:pic>
      </p:grpSp>
      <p:sp>
        <p:nvSpPr>
          <p:cNvPr id="346" name="Google Shape;346;p25"/>
          <p:cNvSpPr txBox="1"/>
          <p:nvPr/>
        </p:nvSpPr>
        <p:spPr>
          <a:xfrm>
            <a:off x="6379100" y="1691000"/>
            <a:ext cx="234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rgbClr val="D1D5DB"/>
                </a:solidFill>
                <a:latin typeface="Roboto"/>
                <a:ea typeface="Roboto"/>
                <a:cs typeface="Roboto"/>
                <a:sym typeface="Roboto"/>
              </a:rPr>
              <a:t>The distribution of home prices exhibits a right skewness, accompanied by a few outliers, as depicted in the left chart.</a:t>
            </a:r>
            <a:endParaRPr sz="1700">
              <a:solidFill>
                <a:schemeClr val="lt1"/>
              </a:solidFill>
              <a:latin typeface="Lato"/>
              <a:ea typeface="Lato"/>
              <a:cs typeface="Lato"/>
              <a:sym typeface="Lato"/>
            </a:endParaRPr>
          </a:p>
          <a:p>
            <a:pPr marL="0" lvl="0" indent="0" algn="l" rtl="0">
              <a:spcBef>
                <a:spcPts val="0"/>
              </a:spcBef>
              <a:spcAft>
                <a:spcPts val="0"/>
              </a:spcAft>
              <a:buNone/>
            </a:pPr>
            <a:endParaRPr sz="1700">
              <a:solidFill>
                <a:schemeClr val="lt1"/>
              </a:solidFill>
              <a:latin typeface="Lato"/>
              <a:ea typeface="Lato"/>
              <a:cs typeface="Lato"/>
              <a:sym typeface="Lato"/>
            </a:endParaRPr>
          </a:p>
          <a:p>
            <a:pPr marL="0" lvl="0" indent="0" algn="l" rtl="0">
              <a:spcBef>
                <a:spcPts val="0"/>
              </a:spcBef>
              <a:spcAft>
                <a:spcPts val="0"/>
              </a:spcAft>
              <a:buNone/>
            </a:pPr>
            <a:r>
              <a:rPr lang="en-GB" sz="1500">
                <a:solidFill>
                  <a:srgbClr val="D1D5DB"/>
                </a:solidFill>
                <a:latin typeface="Roboto"/>
                <a:ea typeface="Roboto"/>
                <a:cs typeface="Roboto"/>
                <a:sym typeface="Roboto"/>
              </a:rPr>
              <a:t>After the removal of outliers, the distribution of prices appears to exhibit greater symmetry, as illustrated in the right chart.</a:t>
            </a:r>
            <a:endParaRPr sz="17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721</Words>
  <Application>Microsoft Office PowerPoint</Application>
  <PresentationFormat>On-screen Show (16:9)</PresentationFormat>
  <Paragraphs>133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Lato</vt:lpstr>
      <vt:lpstr>Arial</vt:lpstr>
      <vt:lpstr>Roboto</vt:lpstr>
      <vt:lpstr>Georgia</vt:lpstr>
      <vt:lpstr>Montserrat</vt:lpstr>
      <vt:lpstr>Focus</vt:lpstr>
      <vt:lpstr>Housing Price Prediction with ML</vt:lpstr>
      <vt:lpstr>Overview</vt:lpstr>
      <vt:lpstr>Project timeline</vt:lpstr>
      <vt:lpstr>Data Cleaning</vt:lpstr>
      <vt:lpstr>Data Structure</vt:lpstr>
      <vt:lpstr>Summary Statistics</vt:lpstr>
      <vt:lpstr>DATA EXPLORATION</vt:lpstr>
      <vt:lpstr>Correlations</vt:lpstr>
      <vt:lpstr>Sale-Price Distribution</vt:lpstr>
      <vt:lpstr>Data Preparation for Model Fitting </vt:lpstr>
      <vt:lpstr>PowerPoint Presentation</vt:lpstr>
      <vt:lpstr>PowerPoint Presentation</vt:lpstr>
      <vt:lpstr>Machine Learning Model</vt:lpstr>
      <vt:lpstr>Model Variations</vt:lpstr>
      <vt:lpstr>Model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with ML</dc:title>
  <cp:lastModifiedBy>Robert Bellgraph</cp:lastModifiedBy>
  <cp:revision>1</cp:revision>
  <dcterms:modified xsi:type="dcterms:W3CDTF">2023-08-08T19:59:31Z</dcterms:modified>
</cp:coreProperties>
</file>